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6" r:id="rId3"/>
    <p:sldId id="279" r:id="rId4"/>
    <p:sldId id="277" r:id="rId5"/>
    <p:sldId id="278" r:id="rId6"/>
    <p:sldId id="267" r:id="rId7"/>
    <p:sldId id="298" r:id="rId8"/>
    <p:sldId id="300" r:id="rId9"/>
    <p:sldId id="290" r:id="rId10"/>
    <p:sldId id="297" r:id="rId11"/>
    <p:sldId id="301" r:id="rId12"/>
    <p:sldId id="299" r:id="rId13"/>
    <p:sldId id="292" r:id="rId14"/>
    <p:sldId id="291" r:id="rId15"/>
    <p:sldId id="263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FontAwesome" pitchFamily="2" charset="0"/>
      <p:regular r:id="rId24"/>
    </p:embeddedFont>
    <p:embeddedFont>
      <p:font typeface="Calibri Light" panose="020F030202020403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900"/>
    <a:srgbClr val="008080"/>
    <a:srgbClr val="F7CE18"/>
    <a:srgbClr val="D54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1310" y="58"/>
      </p:cViewPr>
      <p:guideLst>
        <p:guide orient="horz" pos="393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6" d="100"/>
          <a:sy n="126" d="100"/>
        </p:scale>
        <p:origin x="-49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5196E-5C42-4A18-BCF4-CF1DEA2250B5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E0E19-1F1C-4C90-87A0-63F9459171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6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AE5B9-547E-44F9-BBB8-2A0821EAB9D4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9DF53-ADDF-4722-A62A-641B7E864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3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Title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44624"/>
            <a:ext cx="9144000" cy="4161656"/>
          </a:xfrm>
          <a:prstGeom prst="rect">
            <a:avLst/>
          </a:prstGeom>
          <a:noFill/>
        </p:spPr>
        <p:txBody>
          <a:bodyPr/>
          <a:lstStyle>
            <a:lvl1pPr marL="0" indent="0">
              <a:buFontTx/>
              <a:buNone/>
              <a:defRPr>
                <a:solidFill>
                  <a:srgbClr val="DE7900"/>
                </a:solidFill>
              </a:defRPr>
            </a:lvl1pPr>
          </a:lstStyle>
          <a:p>
            <a:r>
              <a:rPr lang="en-GB" dirty="0" smtClean="0"/>
              <a:t>PLACE A PICTURE HERE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431597" y="-135376"/>
            <a:ext cx="10152227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4221088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PHOTOGRAPHER / BTO</a:t>
            </a:r>
            <a:endParaRPr lang="en-GB" dirty="0"/>
          </a:p>
        </p:txBody>
      </p:sp>
      <p:sp>
        <p:nvSpPr>
          <p:cNvPr id="9" name="SmartArt Placeholder 4"/>
          <p:cNvSpPr>
            <a:spLocks noGrp="1"/>
          </p:cNvSpPr>
          <p:nvPr>
            <p:ph type="dgm" sz="quarter" idx="15" hasCustomPrompt="1"/>
          </p:nvPr>
        </p:nvSpPr>
        <p:spPr>
          <a:xfrm>
            <a:off x="7812360" y="44624"/>
            <a:ext cx="792000" cy="129614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smtClean="0"/>
              <a:t>Leave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23528" y="4437112"/>
            <a:ext cx="8424862" cy="936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4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b="1" dirty="0" smtClean="0"/>
              <a:t>Talk title</a:t>
            </a:r>
            <a:endParaRPr lang="en-GB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5084763"/>
            <a:ext cx="8424863" cy="7921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Talk subtitle</a:t>
            </a:r>
            <a:endParaRPr lang="en-GB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986980" y="5661248"/>
            <a:ext cx="5905500" cy="12239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Speaker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824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Tabl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6439173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CREDIT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67991"/>
            <a:ext cx="8207375" cy="504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TABLE 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252536" y="17024"/>
            <a:ext cx="9741314" cy="110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7848364" y="-171400"/>
            <a:ext cx="792088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65" y="116632"/>
            <a:ext cx="696083" cy="90004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252536" y="-135376"/>
            <a:ext cx="9649072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260350"/>
            <a:ext cx="7343775" cy="58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68313" y="1844675"/>
            <a:ext cx="8207375" cy="4537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873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Tabl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6439173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CREDIT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431597" y="-135376"/>
            <a:ext cx="10152227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732240" y="404664"/>
            <a:ext cx="2016125" cy="208823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rgbClr val="DE7900"/>
                </a:solidFill>
              </a:defRPr>
            </a:lvl1pPr>
          </a:lstStyle>
          <a:p>
            <a:r>
              <a:rPr lang="en-GB" dirty="0" smtClean="0"/>
              <a:t>PICTURE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5724128" y="3140968"/>
            <a:ext cx="3024336" cy="31683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260350"/>
            <a:ext cx="4824412" cy="792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 dirty="0" smtClean="0"/>
              <a:t>TABLE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724525" y="2636838"/>
            <a:ext cx="3024188" cy="3603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 dirty="0" smtClean="0"/>
              <a:t>ADDITIONAL TEXT</a:t>
            </a:r>
            <a:endParaRPr lang="en-GB" dirty="0"/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7"/>
          </p:nvPr>
        </p:nvSpPr>
        <p:spPr>
          <a:xfrm>
            <a:off x="468313" y="1125538"/>
            <a:ext cx="4824412" cy="5183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583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44624"/>
            <a:ext cx="9144000" cy="5040560"/>
          </a:xfrm>
          <a:prstGeom prst="rect">
            <a:avLst/>
          </a:prstGeom>
          <a:noFill/>
        </p:spPr>
        <p:txBody>
          <a:bodyPr/>
          <a:lstStyle>
            <a:lvl1pPr marL="0" indent="0">
              <a:buFontTx/>
              <a:buNone/>
              <a:defRPr>
                <a:solidFill>
                  <a:srgbClr val="DE7900"/>
                </a:solidFill>
              </a:defRPr>
            </a:lvl1pPr>
          </a:lstStyle>
          <a:p>
            <a:r>
              <a:rPr lang="en-GB" dirty="0" smtClean="0"/>
              <a:t>PLACE A PICTURE HERE</a:t>
            </a:r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431597" y="-135376"/>
            <a:ext cx="10152227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5071021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PHOTOGRAPHER / BTO</a:t>
            </a:r>
            <a:endParaRPr lang="en-GB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95536" y="5229200"/>
            <a:ext cx="2160240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FFFFFF">
                    <a:lumMod val="9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ACKNOWLEDGEMENTS</a:t>
            </a:r>
            <a:endParaRPr lang="en-US" sz="1600" dirty="0">
              <a:solidFill>
                <a:srgbClr val="FFFFFF">
                  <a:lumMod val="95000"/>
                </a:srgb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5536" y="5589240"/>
            <a:ext cx="8497887" cy="10810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Acknowledgements</a:t>
            </a:r>
            <a:endParaRPr lang="en-GB" dirty="0"/>
          </a:p>
        </p:txBody>
      </p:sp>
      <p:sp>
        <p:nvSpPr>
          <p:cNvPr id="14" name="SmartArt Placeholder 4"/>
          <p:cNvSpPr>
            <a:spLocks noGrp="1"/>
          </p:cNvSpPr>
          <p:nvPr>
            <p:ph type="dgm" sz="quarter" idx="15" hasCustomPrompt="1"/>
          </p:nvPr>
        </p:nvSpPr>
        <p:spPr>
          <a:xfrm>
            <a:off x="7812360" y="44624"/>
            <a:ext cx="792000" cy="129614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smtClean="0"/>
              <a:t>LEAVE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343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Phot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431597" y="-135376"/>
            <a:ext cx="10152227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44450"/>
            <a:ext cx="9251950" cy="6840933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rgbClr val="DE7900"/>
                </a:solidFill>
              </a:defRPr>
            </a:lvl1pPr>
          </a:lstStyle>
          <a:p>
            <a:r>
              <a:rPr lang="en-GB" dirty="0" smtClean="0"/>
              <a:t>Place a picture here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6439173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05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CREDIT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2768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Tex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8965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14400" indent="0">
              <a:buNone/>
              <a:defRPr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371600" indent="0">
              <a:buNone/>
              <a:defRPr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828800" indent="0">
              <a:buNone/>
              <a:defRPr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52536" y="17024"/>
            <a:ext cx="9741314" cy="110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848364" y="-171400"/>
            <a:ext cx="792088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65" y="116632"/>
            <a:ext cx="696083" cy="90004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252536" y="-135376"/>
            <a:ext cx="9649072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60350"/>
            <a:ext cx="7343775" cy="58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6381750"/>
            <a:ext cx="8280400" cy="3603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CREDIT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7637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67544" y="1340768"/>
            <a:ext cx="3888432" cy="49685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 dirty="0" smtClean="0"/>
              <a:t>TEXT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716016" y="1340768"/>
            <a:ext cx="3887787" cy="49672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TEXT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252536" y="17024"/>
            <a:ext cx="9741314" cy="110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7848364" y="-171400"/>
            <a:ext cx="792088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65" y="116632"/>
            <a:ext cx="696083" cy="90004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252536" y="-135376"/>
            <a:ext cx="9649072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23850" y="260350"/>
            <a:ext cx="7343775" cy="58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6381750"/>
            <a:ext cx="8280400" cy="36036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5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CREDIT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66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Tex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52536" y="17024"/>
            <a:ext cx="9741314" cy="110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848364" y="-171400"/>
            <a:ext cx="792088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65" y="116632"/>
            <a:ext cx="696083" cy="900046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252536" y="-135376"/>
            <a:ext cx="9649072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60350"/>
            <a:ext cx="7343775" cy="58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TITLE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50825" y="6439173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CREDIT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395536" y="1563688"/>
            <a:ext cx="2016125" cy="1450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rgbClr val="DE7900"/>
                </a:solidFill>
              </a:defRPr>
            </a:lvl1pPr>
          </a:lstStyle>
          <a:p>
            <a:r>
              <a:rPr lang="en-GB" dirty="0" smtClean="0"/>
              <a:t>PICTURE</a:t>
            </a:r>
            <a:endParaRPr lang="en-GB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3177951"/>
            <a:ext cx="2016125" cy="1450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rgbClr val="DE7900"/>
                </a:solidFill>
              </a:defRPr>
            </a:lvl1pPr>
          </a:lstStyle>
          <a:p>
            <a:r>
              <a:rPr lang="en-GB" dirty="0" smtClean="0"/>
              <a:t>PICTURE</a:t>
            </a:r>
            <a:endParaRPr lang="en-GB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4797152"/>
            <a:ext cx="2016125" cy="14509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rgbClr val="DE7900"/>
                </a:solidFill>
              </a:defRPr>
            </a:lvl1pPr>
          </a:lstStyle>
          <a:p>
            <a:r>
              <a:rPr lang="en-GB" dirty="0" smtClean="0"/>
              <a:t>PICTURE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627784" y="1556792"/>
            <a:ext cx="5976466" cy="461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GB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2627784" y="2276872"/>
            <a:ext cx="5976466" cy="461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GB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2627784" y="3284984"/>
            <a:ext cx="5976466" cy="461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GB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2627784" y="4005064"/>
            <a:ext cx="5976466" cy="461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GB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2627784" y="4941168"/>
            <a:ext cx="5976466" cy="461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GB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2627784" y="5661248"/>
            <a:ext cx="5976466" cy="461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2697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Graph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6439173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05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CREDIT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431597" y="-135376"/>
            <a:ext cx="10152227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5446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88640"/>
            <a:ext cx="8207375" cy="504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GRAPH/MAP/TITLE</a:t>
            </a:r>
          </a:p>
        </p:txBody>
      </p:sp>
    </p:spTree>
    <p:extLst>
      <p:ext uri="{BB962C8B-B14F-4D97-AF65-F5344CB8AC3E}">
        <p14:creationId xmlns:p14="http://schemas.microsoft.com/office/powerpoint/2010/main" val="239137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Graph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6439173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05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CREDIT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6085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67991"/>
            <a:ext cx="8207375" cy="504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GRAPH/MAP 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252536" y="17024"/>
            <a:ext cx="9741314" cy="110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7848364" y="-171400"/>
            <a:ext cx="792088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365" y="116632"/>
            <a:ext cx="696083" cy="90004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252536" y="-135376"/>
            <a:ext cx="9649072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260350"/>
            <a:ext cx="7343775" cy="585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20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Graph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6439173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CREDIT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431597" y="-149176"/>
            <a:ext cx="10152227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539651" y="1196752"/>
            <a:ext cx="4752429" cy="5112568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rgbClr val="DE7900"/>
                </a:solidFill>
              </a:defRPr>
            </a:lvl1pPr>
          </a:lstStyle>
          <a:p>
            <a:r>
              <a:rPr lang="en-GB" dirty="0" smtClean="0"/>
              <a:t>MAP/GRAPH</a:t>
            </a:r>
            <a:endParaRPr lang="en-GB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732240" y="404664"/>
            <a:ext cx="2016125" cy="208823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rgbClr val="DE7900"/>
                </a:solidFill>
              </a:defRPr>
            </a:lvl1pPr>
          </a:lstStyle>
          <a:p>
            <a:r>
              <a:rPr lang="en-GB" dirty="0" smtClean="0"/>
              <a:t>PICTURE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5724128" y="3140968"/>
            <a:ext cx="3024336" cy="316835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260350"/>
            <a:ext cx="4824412" cy="792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 dirty="0" smtClean="0"/>
              <a:t>GRAPH/MAP TITLE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724525" y="2636838"/>
            <a:ext cx="3024188" cy="3603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 dirty="0" smtClean="0"/>
              <a:t>ADDITIONAL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91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TO Tabl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6439173"/>
            <a:ext cx="8389938" cy="23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GB" dirty="0" smtClean="0"/>
              <a:t>CREDIT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-431597" y="-135376"/>
            <a:ext cx="10152227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88640"/>
            <a:ext cx="8207375" cy="504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TABLE TITLE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468313" y="836613"/>
            <a:ext cx="8207375" cy="540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table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93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26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2" r:id="rId2"/>
    <p:sldLayoutId id="2147483662" r:id="rId3"/>
    <p:sldLayoutId id="2147483677" r:id="rId4"/>
    <p:sldLayoutId id="2147483674" r:id="rId5"/>
    <p:sldLayoutId id="2147483663" r:id="rId6"/>
    <p:sldLayoutId id="2147483678" r:id="rId7"/>
    <p:sldLayoutId id="2147483675" r:id="rId8"/>
    <p:sldLayoutId id="2147483679" r:id="rId9"/>
    <p:sldLayoutId id="2147483680" r:id="rId10"/>
    <p:sldLayoutId id="2147483681" r:id="rId11"/>
    <p:sldLayoutId id="2147483676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5" b="15795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5536" y="3962400"/>
            <a:ext cx="8596064" cy="216024"/>
          </a:xfrm>
        </p:spPr>
        <p:txBody>
          <a:bodyPr/>
          <a:lstStyle/>
          <a:p>
            <a:r>
              <a:rPr lang="en-US" dirty="0" err="1" smtClean="0"/>
              <a:t>Tipling</a:t>
            </a:r>
            <a:r>
              <a:rPr lang="en-US" dirty="0" smtClean="0"/>
              <a:t> / BTO</a:t>
            </a:r>
            <a:endParaRPr lang="en-US" dirty="0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5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Integrating </a:t>
            </a:r>
            <a:r>
              <a:rPr lang="en-GB" sz="3200" dirty="0"/>
              <a:t>citizen science </a:t>
            </a:r>
            <a:r>
              <a:rPr lang="en-GB" sz="3200" dirty="0" smtClean="0"/>
              <a:t>data to estimate bird population trends </a:t>
            </a:r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3850" y="5227638"/>
            <a:ext cx="8424863" cy="7921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986980" y="5791200"/>
            <a:ext cx="5905500" cy="1223963"/>
          </a:xfrm>
        </p:spPr>
        <p:txBody>
          <a:bodyPr/>
          <a:lstStyle/>
          <a:p>
            <a:r>
              <a:rPr lang="en-US" dirty="0" smtClean="0"/>
              <a:t>Philipp </a:t>
            </a:r>
            <a:r>
              <a:rPr lang="en-US" dirty="0" smtClean="0"/>
              <a:t>Boersch-Supan  @</a:t>
            </a:r>
            <a:r>
              <a:rPr lang="en-US" dirty="0" err="1" smtClean="0"/>
              <a:t>pboesu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sz="2000" dirty="0" smtClean="0"/>
              <a:t>British Trust for </a:t>
            </a:r>
            <a:r>
              <a:rPr lang="en-US" sz="2000" dirty="0" smtClean="0"/>
              <a:t>Ornithology @_BTO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387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GB" dirty="0"/>
              <a:t>a</a:t>
            </a:r>
            <a:r>
              <a:rPr lang="en-GB" dirty="0" smtClean="0"/>
              <a:t>fter Isaacs et al. in revision at TREE</a:t>
            </a:r>
            <a:endParaRPr lang="en-US" dirty="0"/>
          </a:p>
        </p:txBody>
      </p:sp>
      <p:sp>
        <p:nvSpPr>
          <p:cNvPr id="420" name="TextBox 419"/>
          <p:cNvSpPr txBox="1"/>
          <p:nvPr/>
        </p:nvSpPr>
        <p:spPr>
          <a:xfrm>
            <a:off x="1105998" y="2621168"/>
            <a:ext cx="1534060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 of individuals</a:t>
            </a:r>
          </a:p>
        </p:txBody>
      </p:sp>
      <p:sp>
        <p:nvSpPr>
          <p:cNvPr id="421" name="Rectangle 420"/>
          <p:cNvSpPr/>
          <p:nvPr/>
        </p:nvSpPr>
        <p:spPr>
          <a:xfrm>
            <a:off x="1040585" y="709190"/>
            <a:ext cx="1015233" cy="414918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Latent state</a:t>
            </a:r>
          </a:p>
        </p:txBody>
      </p:sp>
      <p:cxnSp>
        <p:nvCxnSpPr>
          <p:cNvPr id="422" name="Straight Arrow Connector 421"/>
          <p:cNvCxnSpPr/>
          <p:nvPr/>
        </p:nvCxnSpPr>
        <p:spPr>
          <a:xfrm>
            <a:off x="1537548" y="2863821"/>
            <a:ext cx="0" cy="25658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cxnSp>
        <p:nvCxnSpPr>
          <p:cNvPr id="423" name="Straight Arrow Connector 422"/>
          <p:cNvCxnSpPr/>
          <p:nvPr/>
        </p:nvCxnSpPr>
        <p:spPr>
          <a:xfrm>
            <a:off x="1537548" y="1176062"/>
            <a:ext cx="0" cy="25658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sp>
        <p:nvSpPr>
          <p:cNvPr id="424" name="TextBox 423"/>
          <p:cNvSpPr txBox="1"/>
          <p:nvPr/>
        </p:nvSpPr>
        <p:spPr>
          <a:xfrm>
            <a:off x="1107026" y="4300468"/>
            <a:ext cx="1367936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site abundance</a:t>
            </a:r>
          </a:p>
        </p:txBody>
      </p:sp>
      <p:cxnSp>
        <p:nvCxnSpPr>
          <p:cNvPr id="425" name="Straight Arrow Connector 424"/>
          <p:cNvCxnSpPr/>
          <p:nvPr/>
        </p:nvCxnSpPr>
        <p:spPr>
          <a:xfrm>
            <a:off x="1537548" y="4549020"/>
            <a:ext cx="0" cy="25658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sp>
        <p:nvSpPr>
          <p:cNvPr id="426" name="TextBox 425"/>
          <p:cNvSpPr txBox="1"/>
          <p:nvPr/>
        </p:nvSpPr>
        <p:spPr>
          <a:xfrm>
            <a:off x="2311503" y="3034677"/>
            <a:ext cx="1168235" cy="87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site selection </a:t>
            </a: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imperfect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of individuals</a:t>
            </a:r>
          </a:p>
        </p:txBody>
      </p:sp>
      <p:sp>
        <p:nvSpPr>
          <p:cNvPr id="427" name="TextBox 426"/>
          <p:cNvSpPr txBox="1"/>
          <p:nvPr/>
        </p:nvSpPr>
        <p:spPr>
          <a:xfrm>
            <a:off x="2318745" y="4839681"/>
            <a:ext cx="1168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iased site selection</a:t>
            </a:r>
          </a:p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imperfect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of species</a:t>
            </a:r>
          </a:p>
        </p:txBody>
      </p:sp>
      <p:cxnSp>
        <p:nvCxnSpPr>
          <p:cNvPr id="428" name="Straight Arrow Connector 427"/>
          <p:cNvCxnSpPr/>
          <p:nvPr/>
        </p:nvCxnSpPr>
        <p:spPr>
          <a:xfrm>
            <a:off x="2392605" y="4105691"/>
            <a:ext cx="84508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cxnSp>
        <p:nvCxnSpPr>
          <p:cNvPr id="429" name="Straight Arrow Connector 428"/>
          <p:cNvCxnSpPr/>
          <p:nvPr/>
        </p:nvCxnSpPr>
        <p:spPr>
          <a:xfrm>
            <a:off x="2392605" y="5802191"/>
            <a:ext cx="84508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sp>
        <p:nvSpPr>
          <p:cNvPr id="430" name="TextBox 429"/>
          <p:cNvSpPr txBox="1"/>
          <p:nvPr/>
        </p:nvSpPr>
        <p:spPr>
          <a:xfrm>
            <a:off x="1108751" y="5998588"/>
            <a:ext cx="1346456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site occupancy</a:t>
            </a:r>
          </a:p>
        </p:txBody>
      </p:sp>
      <p:grpSp>
        <p:nvGrpSpPr>
          <p:cNvPr id="431" name="Group 430"/>
          <p:cNvGrpSpPr/>
          <p:nvPr/>
        </p:nvGrpSpPr>
        <p:grpSpPr>
          <a:xfrm>
            <a:off x="1188081" y="1657468"/>
            <a:ext cx="1015233" cy="984470"/>
            <a:chOff x="1718427" y="3075581"/>
            <a:chExt cx="1136393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432" name="Rectangle 431"/>
            <p:cNvSpPr/>
            <p:nvPr/>
          </p:nvSpPr>
          <p:spPr>
            <a:xfrm>
              <a:off x="1718427" y="3075581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3" name="Oval 432"/>
            <p:cNvSpPr/>
            <p:nvPr/>
          </p:nvSpPr>
          <p:spPr>
            <a:xfrm>
              <a:off x="1937364" y="353897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4" name="Oval 433"/>
            <p:cNvSpPr/>
            <p:nvPr/>
          </p:nvSpPr>
          <p:spPr>
            <a:xfrm>
              <a:off x="2028651" y="346829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5" name="Oval 434"/>
            <p:cNvSpPr/>
            <p:nvPr/>
          </p:nvSpPr>
          <p:spPr>
            <a:xfrm>
              <a:off x="2146441" y="32238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Oval 435"/>
            <p:cNvSpPr/>
            <p:nvPr/>
          </p:nvSpPr>
          <p:spPr>
            <a:xfrm>
              <a:off x="2264231" y="368915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7" name="Oval 436"/>
            <p:cNvSpPr/>
            <p:nvPr/>
          </p:nvSpPr>
          <p:spPr>
            <a:xfrm>
              <a:off x="2184723" y="336522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8" name="Oval 437"/>
            <p:cNvSpPr/>
            <p:nvPr/>
          </p:nvSpPr>
          <p:spPr>
            <a:xfrm>
              <a:off x="2072822" y="378043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9" name="Oval 438"/>
            <p:cNvSpPr/>
            <p:nvPr/>
          </p:nvSpPr>
          <p:spPr>
            <a:xfrm>
              <a:off x="2518461" y="38157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0" name="Oval 439"/>
            <p:cNvSpPr/>
            <p:nvPr/>
          </p:nvSpPr>
          <p:spPr>
            <a:xfrm>
              <a:off x="2387910" y="345357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1" name="Oval 440"/>
            <p:cNvSpPr/>
            <p:nvPr/>
          </p:nvSpPr>
          <p:spPr>
            <a:xfrm>
              <a:off x="2505701" y="333872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2" name="Oval 441"/>
            <p:cNvSpPr/>
            <p:nvPr/>
          </p:nvSpPr>
          <p:spPr>
            <a:xfrm>
              <a:off x="1810739" y="338878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3" name="Oval 442"/>
            <p:cNvSpPr/>
            <p:nvPr/>
          </p:nvSpPr>
          <p:spPr>
            <a:xfrm>
              <a:off x="1913806" y="370682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4" name="Oval 443"/>
            <p:cNvSpPr/>
            <p:nvPr/>
          </p:nvSpPr>
          <p:spPr>
            <a:xfrm>
              <a:off x="2002148" y="312964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5" name="Oval 444"/>
            <p:cNvSpPr/>
            <p:nvPr/>
          </p:nvSpPr>
          <p:spPr>
            <a:xfrm>
              <a:off x="2281899" y="388350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6" name="Oval 445"/>
            <p:cNvSpPr/>
            <p:nvPr/>
          </p:nvSpPr>
          <p:spPr>
            <a:xfrm>
              <a:off x="2399689" y="378927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7" name="Oval 446"/>
            <p:cNvSpPr/>
            <p:nvPr/>
          </p:nvSpPr>
          <p:spPr>
            <a:xfrm>
              <a:off x="1793071" y="384227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8" name="Oval 447"/>
            <p:cNvSpPr/>
            <p:nvPr/>
          </p:nvSpPr>
          <p:spPr>
            <a:xfrm>
              <a:off x="1790126" y="317382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9" name="Oval 448"/>
            <p:cNvSpPr/>
            <p:nvPr/>
          </p:nvSpPr>
          <p:spPr>
            <a:xfrm>
              <a:off x="1884358" y="341823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0" name="Oval 449"/>
            <p:cNvSpPr/>
            <p:nvPr/>
          </p:nvSpPr>
          <p:spPr>
            <a:xfrm>
              <a:off x="2149386" y="362142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1" name="Oval 450"/>
            <p:cNvSpPr/>
            <p:nvPr/>
          </p:nvSpPr>
          <p:spPr>
            <a:xfrm>
              <a:off x="2261286" y="329750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2" name="Oval 451"/>
            <p:cNvSpPr/>
            <p:nvPr/>
          </p:nvSpPr>
          <p:spPr>
            <a:xfrm>
              <a:off x="2311347" y="311590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3" name="Oval 452"/>
            <p:cNvSpPr/>
            <p:nvPr/>
          </p:nvSpPr>
          <p:spPr>
            <a:xfrm>
              <a:off x="2446805" y="378043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4" name="Oval 453"/>
            <p:cNvSpPr/>
            <p:nvPr/>
          </p:nvSpPr>
          <p:spPr>
            <a:xfrm>
              <a:off x="2423247" y="385111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5" name="Oval 454"/>
            <p:cNvSpPr/>
            <p:nvPr/>
          </p:nvSpPr>
          <p:spPr>
            <a:xfrm>
              <a:off x="2526314" y="373626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6" name="Oval 455"/>
            <p:cNvSpPr/>
            <p:nvPr/>
          </p:nvSpPr>
          <p:spPr>
            <a:xfrm>
              <a:off x="2304236" y="395775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7" name="Oval 456"/>
            <p:cNvSpPr/>
            <p:nvPr/>
          </p:nvSpPr>
          <p:spPr>
            <a:xfrm>
              <a:off x="2112827" y="404904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8" name="Oval 457"/>
            <p:cNvSpPr/>
            <p:nvPr/>
          </p:nvSpPr>
          <p:spPr>
            <a:xfrm>
              <a:off x="2189391" y="389002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9" name="Oval 458"/>
            <p:cNvSpPr/>
            <p:nvPr/>
          </p:nvSpPr>
          <p:spPr>
            <a:xfrm>
              <a:off x="2355766" y="383445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0" name="Oval 459"/>
            <p:cNvSpPr/>
            <p:nvPr/>
          </p:nvSpPr>
          <p:spPr>
            <a:xfrm>
              <a:off x="2508166" y="408020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1" name="Oval 460"/>
            <p:cNvSpPr/>
            <p:nvPr/>
          </p:nvSpPr>
          <p:spPr>
            <a:xfrm>
              <a:off x="2418631" y="372587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2" name="Oval 461"/>
            <p:cNvSpPr/>
            <p:nvPr/>
          </p:nvSpPr>
          <p:spPr>
            <a:xfrm>
              <a:off x="2755816" y="343250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3" name="Group 462"/>
          <p:cNvGrpSpPr/>
          <p:nvPr/>
        </p:nvGrpSpPr>
        <p:grpSpPr>
          <a:xfrm>
            <a:off x="1176748" y="3336170"/>
            <a:ext cx="1026215" cy="984470"/>
            <a:chOff x="1705741" y="5078656"/>
            <a:chExt cx="1148685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464" name="Rectangle 463"/>
            <p:cNvSpPr/>
            <p:nvPr/>
          </p:nvSpPr>
          <p:spPr>
            <a:xfrm>
              <a:off x="1718033" y="5078656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Oval 464"/>
            <p:cNvSpPr/>
            <p:nvPr/>
          </p:nvSpPr>
          <p:spPr>
            <a:xfrm>
              <a:off x="1936970" y="554204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6" name="Oval 465"/>
            <p:cNvSpPr/>
            <p:nvPr/>
          </p:nvSpPr>
          <p:spPr>
            <a:xfrm>
              <a:off x="2028257" y="547137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Oval 466"/>
            <p:cNvSpPr/>
            <p:nvPr/>
          </p:nvSpPr>
          <p:spPr>
            <a:xfrm>
              <a:off x="2146047" y="522695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8" name="Oval 467"/>
            <p:cNvSpPr/>
            <p:nvPr/>
          </p:nvSpPr>
          <p:spPr>
            <a:xfrm>
              <a:off x="2263837" y="569222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Oval 468"/>
            <p:cNvSpPr/>
            <p:nvPr/>
          </p:nvSpPr>
          <p:spPr>
            <a:xfrm>
              <a:off x="2184329" y="536830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Oval 469"/>
            <p:cNvSpPr/>
            <p:nvPr/>
          </p:nvSpPr>
          <p:spPr>
            <a:xfrm>
              <a:off x="2072428" y="578351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Oval 470"/>
            <p:cNvSpPr/>
            <p:nvPr/>
          </p:nvSpPr>
          <p:spPr>
            <a:xfrm>
              <a:off x="2518067" y="581885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Oval 471"/>
            <p:cNvSpPr/>
            <p:nvPr/>
          </p:nvSpPr>
          <p:spPr>
            <a:xfrm>
              <a:off x="2387516" y="545664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Oval 472"/>
            <p:cNvSpPr/>
            <p:nvPr/>
          </p:nvSpPr>
          <p:spPr>
            <a:xfrm>
              <a:off x="2505307" y="534180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Oval 473"/>
            <p:cNvSpPr/>
            <p:nvPr/>
          </p:nvSpPr>
          <p:spPr>
            <a:xfrm>
              <a:off x="1810345" y="539186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Oval 474"/>
            <p:cNvSpPr/>
            <p:nvPr/>
          </p:nvSpPr>
          <p:spPr>
            <a:xfrm>
              <a:off x="1913412" y="570989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Oval 475"/>
            <p:cNvSpPr/>
            <p:nvPr/>
          </p:nvSpPr>
          <p:spPr>
            <a:xfrm>
              <a:off x="2001754" y="513272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Oval 476"/>
            <p:cNvSpPr/>
            <p:nvPr/>
          </p:nvSpPr>
          <p:spPr>
            <a:xfrm>
              <a:off x="2281505" y="58865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8" name="Oval 477"/>
            <p:cNvSpPr/>
            <p:nvPr/>
          </p:nvSpPr>
          <p:spPr>
            <a:xfrm>
              <a:off x="2399295" y="579234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9" name="Oval 478"/>
            <p:cNvSpPr/>
            <p:nvPr/>
          </p:nvSpPr>
          <p:spPr>
            <a:xfrm>
              <a:off x="1792677" y="584535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Oval 479"/>
            <p:cNvSpPr/>
            <p:nvPr/>
          </p:nvSpPr>
          <p:spPr>
            <a:xfrm>
              <a:off x="1789732" y="517689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Oval 480"/>
            <p:cNvSpPr/>
            <p:nvPr/>
          </p:nvSpPr>
          <p:spPr>
            <a:xfrm>
              <a:off x="1883964" y="542131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Oval 481"/>
            <p:cNvSpPr/>
            <p:nvPr/>
          </p:nvSpPr>
          <p:spPr>
            <a:xfrm>
              <a:off x="2148992" y="562449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Oval 482"/>
            <p:cNvSpPr/>
            <p:nvPr/>
          </p:nvSpPr>
          <p:spPr>
            <a:xfrm>
              <a:off x="2260892" y="530057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Oval 483"/>
            <p:cNvSpPr/>
            <p:nvPr/>
          </p:nvSpPr>
          <p:spPr>
            <a:xfrm>
              <a:off x="2310953" y="511898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Oval 484"/>
            <p:cNvSpPr/>
            <p:nvPr/>
          </p:nvSpPr>
          <p:spPr>
            <a:xfrm>
              <a:off x="2446411" y="578351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Oval 485"/>
            <p:cNvSpPr/>
            <p:nvPr/>
          </p:nvSpPr>
          <p:spPr>
            <a:xfrm>
              <a:off x="2422853" y="585418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7" name="Oval 486"/>
            <p:cNvSpPr/>
            <p:nvPr/>
          </p:nvSpPr>
          <p:spPr>
            <a:xfrm>
              <a:off x="2525920" y="573934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 rot="20049439">
              <a:off x="2121007" y="5204375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 rot="777781">
              <a:off x="2595624" y="5863346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0" name="Rectangle 489"/>
            <p:cNvSpPr/>
            <p:nvPr/>
          </p:nvSpPr>
          <p:spPr>
            <a:xfrm rot="449205">
              <a:off x="1840495" y="5716570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 rot="21384278">
              <a:off x="1768698" y="5161218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2" name="Oval 491"/>
            <p:cNvSpPr/>
            <p:nvPr/>
          </p:nvSpPr>
          <p:spPr>
            <a:xfrm>
              <a:off x="2303842" y="596083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3" name="Oval 492"/>
            <p:cNvSpPr/>
            <p:nvPr/>
          </p:nvSpPr>
          <p:spPr>
            <a:xfrm>
              <a:off x="2112433" y="60521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Oval 493"/>
            <p:cNvSpPr/>
            <p:nvPr/>
          </p:nvSpPr>
          <p:spPr>
            <a:xfrm>
              <a:off x="2188997" y="589310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Oval 494"/>
            <p:cNvSpPr/>
            <p:nvPr/>
          </p:nvSpPr>
          <p:spPr>
            <a:xfrm>
              <a:off x="2355372" y="583753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6" name="Oval 495"/>
            <p:cNvSpPr/>
            <p:nvPr/>
          </p:nvSpPr>
          <p:spPr>
            <a:xfrm>
              <a:off x="2507772" y="60832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Oval 496"/>
            <p:cNvSpPr/>
            <p:nvPr/>
          </p:nvSpPr>
          <p:spPr>
            <a:xfrm>
              <a:off x="2418237" y="572894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Oval 497"/>
            <p:cNvSpPr/>
            <p:nvPr/>
          </p:nvSpPr>
          <p:spPr>
            <a:xfrm>
              <a:off x="2755422" y="54355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1705741" y="5091306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2204757" y="516936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01" name="TextBox 500"/>
            <p:cNvSpPr txBox="1"/>
            <p:nvPr/>
          </p:nvSpPr>
          <p:spPr>
            <a:xfrm>
              <a:off x="1906179" y="5780692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2552588" y="581045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1178368" y="5040058"/>
            <a:ext cx="1033238" cy="984470"/>
            <a:chOff x="1707555" y="7143463"/>
            <a:chExt cx="1156547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504" name="Rectangle 503"/>
            <p:cNvSpPr/>
            <p:nvPr/>
          </p:nvSpPr>
          <p:spPr>
            <a:xfrm>
              <a:off x="1719849" y="7143463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Oval 504"/>
            <p:cNvSpPr/>
            <p:nvPr/>
          </p:nvSpPr>
          <p:spPr>
            <a:xfrm>
              <a:off x="1938784" y="760685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Oval 505"/>
            <p:cNvSpPr/>
            <p:nvPr/>
          </p:nvSpPr>
          <p:spPr>
            <a:xfrm>
              <a:off x="2030071" y="75361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Oval 506"/>
            <p:cNvSpPr/>
            <p:nvPr/>
          </p:nvSpPr>
          <p:spPr>
            <a:xfrm>
              <a:off x="2147861" y="729176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Oval 507"/>
            <p:cNvSpPr/>
            <p:nvPr/>
          </p:nvSpPr>
          <p:spPr>
            <a:xfrm>
              <a:off x="2265651" y="775703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Oval 508"/>
            <p:cNvSpPr/>
            <p:nvPr/>
          </p:nvSpPr>
          <p:spPr>
            <a:xfrm>
              <a:off x="2186143" y="743310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Oval 509"/>
            <p:cNvSpPr/>
            <p:nvPr/>
          </p:nvSpPr>
          <p:spPr>
            <a:xfrm>
              <a:off x="2074242" y="78483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Oval 510"/>
            <p:cNvSpPr/>
            <p:nvPr/>
          </p:nvSpPr>
          <p:spPr>
            <a:xfrm>
              <a:off x="2519881" y="788365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Oval 511"/>
            <p:cNvSpPr/>
            <p:nvPr/>
          </p:nvSpPr>
          <p:spPr>
            <a:xfrm>
              <a:off x="2389330" y="752145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Oval 512"/>
            <p:cNvSpPr/>
            <p:nvPr/>
          </p:nvSpPr>
          <p:spPr>
            <a:xfrm>
              <a:off x="2507121" y="740660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" name="Oval 513"/>
            <p:cNvSpPr/>
            <p:nvPr/>
          </p:nvSpPr>
          <p:spPr>
            <a:xfrm>
              <a:off x="1812159" y="745666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Oval 514"/>
            <p:cNvSpPr/>
            <p:nvPr/>
          </p:nvSpPr>
          <p:spPr>
            <a:xfrm>
              <a:off x="1915226" y="777470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Oval 515"/>
            <p:cNvSpPr/>
            <p:nvPr/>
          </p:nvSpPr>
          <p:spPr>
            <a:xfrm>
              <a:off x="2003568" y="719752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Oval 516"/>
            <p:cNvSpPr/>
            <p:nvPr/>
          </p:nvSpPr>
          <p:spPr>
            <a:xfrm>
              <a:off x="2283319" y="795138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Oval 517"/>
            <p:cNvSpPr/>
            <p:nvPr/>
          </p:nvSpPr>
          <p:spPr>
            <a:xfrm>
              <a:off x="2401109" y="785715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Oval 518"/>
            <p:cNvSpPr/>
            <p:nvPr/>
          </p:nvSpPr>
          <p:spPr>
            <a:xfrm>
              <a:off x="1794491" y="791015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0" name="Oval 519"/>
            <p:cNvSpPr/>
            <p:nvPr/>
          </p:nvSpPr>
          <p:spPr>
            <a:xfrm>
              <a:off x="1791546" y="724170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1" name="Oval 520"/>
            <p:cNvSpPr/>
            <p:nvPr/>
          </p:nvSpPr>
          <p:spPr>
            <a:xfrm>
              <a:off x="1885778" y="748611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Oval 521"/>
            <p:cNvSpPr/>
            <p:nvPr/>
          </p:nvSpPr>
          <p:spPr>
            <a:xfrm>
              <a:off x="2150806" y="768930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3" name="Oval 522"/>
            <p:cNvSpPr/>
            <p:nvPr/>
          </p:nvSpPr>
          <p:spPr>
            <a:xfrm>
              <a:off x="2262706" y="736538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4" name="Oval 523"/>
            <p:cNvSpPr/>
            <p:nvPr/>
          </p:nvSpPr>
          <p:spPr>
            <a:xfrm>
              <a:off x="2312767" y="718378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5" name="Oval 524"/>
            <p:cNvSpPr/>
            <p:nvPr/>
          </p:nvSpPr>
          <p:spPr>
            <a:xfrm>
              <a:off x="2448225" y="78483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6" name="Oval 525"/>
            <p:cNvSpPr/>
            <p:nvPr/>
          </p:nvSpPr>
          <p:spPr>
            <a:xfrm>
              <a:off x="2424667" y="791899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7" name="Oval 526"/>
            <p:cNvSpPr/>
            <p:nvPr/>
          </p:nvSpPr>
          <p:spPr>
            <a:xfrm>
              <a:off x="2527734" y="780414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8" name="Rectangle 527"/>
            <p:cNvSpPr/>
            <p:nvPr/>
          </p:nvSpPr>
          <p:spPr>
            <a:xfrm rot="20049439">
              <a:off x="2122823" y="7269182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9" name="Rectangle 528"/>
            <p:cNvSpPr/>
            <p:nvPr/>
          </p:nvSpPr>
          <p:spPr>
            <a:xfrm rot="777781">
              <a:off x="2597438" y="7928151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Rectangle 529"/>
            <p:cNvSpPr/>
            <p:nvPr/>
          </p:nvSpPr>
          <p:spPr>
            <a:xfrm rot="449205">
              <a:off x="1842309" y="7781375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 rot="21384278">
              <a:off x="1770514" y="7226025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2" name="Oval 531"/>
            <p:cNvSpPr/>
            <p:nvPr/>
          </p:nvSpPr>
          <p:spPr>
            <a:xfrm>
              <a:off x="2305656" y="802563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Oval 532"/>
            <p:cNvSpPr/>
            <p:nvPr/>
          </p:nvSpPr>
          <p:spPr>
            <a:xfrm>
              <a:off x="2114247" y="811692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Oval 533"/>
            <p:cNvSpPr/>
            <p:nvPr/>
          </p:nvSpPr>
          <p:spPr>
            <a:xfrm>
              <a:off x="2190811" y="795790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Oval 534"/>
            <p:cNvSpPr/>
            <p:nvPr/>
          </p:nvSpPr>
          <p:spPr>
            <a:xfrm>
              <a:off x="2357186" y="790233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Oval 535"/>
            <p:cNvSpPr/>
            <p:nvPr/>
          </p:nvSpPr>
          <p:spPr>
            <a:xfrm>
              <a:off x="2509586" y="81480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Oval 536"/>
            <p:cNvSpPr/>
            <p:nvPr/>
          </p:nvSpPr>
          <p:spPr>
            <a:xfrm>
              <a:off x="2420051" y="779375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8" name="Oval 537"/>
            <p:cNvSpPr/>
            <p:nvPr/>
          </p:nvSpPr>
          <p:spPr>
            <a:xfrm>
              <a:off x="2757236" y="75003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TextBox 538"/>
            <p:cNvSpPr txBox="1"/>
            <p:nvPr/>
          </p:nvSpPr>
          <p:spPr>
            <a:xfrm>
              <a:off x="1707555" y="7156113"/>
              <a:ext cx="34176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 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TextBox 539"/>
            <p:cNvSpPr txBox="1"/>
            <p:nvPr/>
          </p:nvSpPr>
          <p:spPr>
            <a:xfrm>
              <a:off x="2206571" y="7234174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1907993" y="7845499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2554402" y="7875264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3" name="Group 542"/>
          <p:cNvGrpSpPr/>
          <p:nvPr/>
        </p:nvGrpSpPr>
        <p:grpSpPr>
          <a:xfrm>
            <a:off x="3517610" y="3336170"/>
            <a:ext cx="1027473" cy="984470"/>
            <a:chOff x="4369510" y="5078656"/>
            <a:chExt cx="1150093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544" name="Rectangle 543"/>
            <p:cNvSpPr/>
            <p:nvPr/>
          </p:nvSpPr>
          <p:spPr>
            <a:xfrm>
              <a:off x="4383210" y="5078656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 rot="20049439">
              <a:off x="4786184" y="5204375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Rectangle 545"/>
            <p:cNvSpPr/>
            <p:nvPr/>
          </p:nvSpPr>
          <p:spPr>
            <a:xfrm rot="777781">
              <a:off x="5260799" y="5863344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 rot="449205">
              <a:off x="4505670" y="5716568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 rot="21384278">
              <a:off x="4433875" y="5161218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TextBox 548"/>
            <p:cNvSpPr txBox="1"/>
            <p:nvPr/>
          </p:nvSpPr>
          <p:spPr>
            <a:xfrm>
              <a:off x="4369510" y="509588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50" name="TextBox 549"/>
            <p:cNvSpPr txBox="1"/>
            <p:nvPr/>
          </p:nvSpPr>
          <p:spPr>
            <a:xfrm>
              <a:off x="4869932" y="516936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51" name="TextBox 550"/>
            <p:cNvSpPr txBox="1"/>
            <p:nvPr/>
          </p:nvSpPr>
          <p:spPr>
            <a:xfrm>
              <a:off x="4571354" y="5780692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52" name="TextBox 551"/>
            <p:cNvSpPr txBox="1"/>
            <p:nvPr/>
          </p:nvSpPr>
          <p:spPr>
            <a:xfrm>
              <a:off x="5217763" y="581655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3520558" y="5039413"/>
            <a:ext cx="1027473" cy="984470"/>
            <a:chOff x="4372810" y="7142718"/>
            <a:chExt cx="1150093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554" name="Rectangle 553"/>
            <p:cNvSpPr/>
            <p:nvPr/>
          </p:nvSpPr>
          <p:spPr>
            <a:xfrm>
              <a:off x="4386510" y="7142718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 rot="20049439">
              <a:off x="4789484" y="7268437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 rot="777781">
              <a:off x="5264099" y="7927406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Rectangle 556"/>
            <p:cNvSpPr/>
            <p:nvPr/>
          </p:nvSpPr>
          <p:spPr>
            <a:xfrm rot="449205">
              <a:off x="4508970" y="7780630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 rot="21384278">
              <a:off x="4437175" y="7225280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TextBox 558"/>
            <p:cNvSpPr txBox="1"/>
            <p:nvPr/>
          </p:nvSpPr>
          <p:spPr>
            <a:xfrm>
              <a:off x="4372810" y="7159945"/>
              <a:ext cx="30970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TextBox 559"/>
            <p:cNvSpPr txBox="1"/>
            <p:nvPr/>
          </p:nvSpPr>
          <p:spPr>
            <a:xfrm>
              <a:off x="4873232" y="7233429"/>
              <a:ext cx="30008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TextBox 560"/>
            <p:cNvSpPr txBox="1"/>
            <p:nvPr/>
          </p:nvSpPr>
          <p:spPr>
            <a:xfrm>
              <a:off x="4574654" y="7844754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TextBox 561"/>
            <p:cNvSpPr txBox="1"/>
            <p:nvPr/>
          </p:nvSpPr>
          <p:spPr>
            <a:xfrm>
              <a:off x="5196089" y="7875264"/>
              <a:ext cx="30970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3" name="TextBox 562"/>
          <p:cNvSpPr txBox="1"/>
          <p:nvPr/>
        </p:nvSpPr>
        <p:spPr>
          <a:xfrm>
            <a:off x="3456749" y="4288644"/>
            <a:ext cx="187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BBS site abundance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4" name="TextBox 563"/>
          <p:cNvSpPr txBox="1"/>
          <p:nvPr/>
        </p:nvSpPr>
        <p:spPr>
          <a:xfrm>
            <a:off x="3455842" y="6050120"/>
            <a:ext cx="1573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BirdTrack</a:t>
            </a: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 record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5" name="TextBox 564"/>
          <p:cNvSpPr txBox="1"/>
          <p:nvPr/>
        </p:nvSpPr>
        <p:spPr>
          <a:xfrm>
            <a:off x="990600" y="190351"/>
            <a:ext cx="129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species distribution</a:t>
            </a:r>
          </a:p>
        </p:txBody>
      </p:sp>
      <p:sp>
        <p:nvSpPr>
          <p:cNvPr id="566" name="TextBox 565"/>
          <p:cNvSpPr txBox="1"/>
          <p:nvPr/>
        </p:nvSpPr>
        <p:spPr>
          <a:xfrm>
            <a:off x="3463709" y="190350"/>
            <a:ext cx="1015233" cy="39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data</a:t>
            </a:r>
          </a:p>
        </p:txBody>
      </p:sp>
      <p:sp>
        <p:nvSpPr>
          <p:cNvPr id="567" name="TextBox 566"/>
          <p:cNvSpPr txBox="1"/>
          <p:nvPr/>
        </p:nvSpPr>
        <p:spPr>
          <a:xfrm>
            <a:off x="2306970" y="190350"/>
            <a:ext cx="113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 error</a:t>
            </a:r>
          </a:p>
        </p:txBody>
      </p:sp>
      <p:grpSp>
        <p:nvGrpSpPr>
          <p:cNvPr id="568" name="Group 567"/>
          <p:cNvGrpSpPr/>
          <p:nvPr/>
        </p:nvGrpSpPr>
        <p:grpSpPr>
          <a:xfrm>
            <a:off x="1114140" y="1595423"/>
            <a:ext cx="1015233" cy="984470"/>
            <a:chOff x="1718427" y="3075581"/>
            <a:chExt cx="1136393" cy="1136393"/>
          </a:xfrm>
          <a:solidFill>
            <a:sysClr val="window" lastClr="FFFFFF">
              <a:lumMod val="95000"/>
            </a:sysClr>
          </a:solidFill>
        </p:grpSpPr>
        <p:sp>
          <p:nvSpPr>
            <p:cNvPr id="569" name="Rectangle 568"/>
            <p:cNvSpPr/>
            <p:nvPr/>
          </p:nvSpPr>
          <p:spPr>
            <a:xfrm>
              <a:off x="1718427" y="3075581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Oval 569"/>
            <p:cNvSpPr/>
            <p:nvPr/>
          </p:nvSpPr>
          <p:spPr>
            <a:xfrm>
              <a:off x="1937364" y="353897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/>
            <p:cNvSpPr/>
            <p:nvPr/>
          </p:nvSpPr>
          <p:spPr>
            <a:xfrm>
              <a:off x="2028651" y="346829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/>
            <p:cNvSpPr/>
            <p:nvPr/>
          </p:nvSpPr>
          <p:spPr>
            <a:xfrm>
              <a:off x="2146441" y="32238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3" name="Oval 572"/>
            <p:cNvSpPr/>
            <p:nvPr/>
          </p:nvSpPr>
          <p:spPr>
            <a:xfrm>
              <a:off x="2264231" y="368915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4" name="Oval 573"/>
            <p:cNvSpPr/>
            <p:nvPr/>
          </p:nvSpPr>
          <p:spPr>
            <a:xfrm>
              <a:off x="2184723" y="336522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Oval 574"/>
            <p:cNvSpPr/>
            <p:nvPr/>
          </p:nvSpPr>
          <p:spPr>
            <a:xfrm>
              <a:off x="2072822" y="378043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/>
            <p:cNvSpPr/>
            <p:nvPr/>
          </p:nvSpPr>
          <p:spPr>
            <a:xfrm>
              <a:off x="2518461" y="38157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Oval 576"/>
            <p:cNvSpPr/>
            <p:nvPr/>
          </p:nvSpPr>
          <p:spPr>
            <a:xfrm>
              <a:off x="2387910" y="345357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Oval 577"/>
            <p:cNvSpPr/>
            <p:nvPr/>
          </p:nvSpPr>
          <p:spPr>
            <a:xfrm>
              <a:off x="2505701" y="333872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Oval 578"/>
            <p:cNvSpPr/>
            <p:nvPr/>
          </p:nvSpPr>
          <p:spPr>
            <a:xfrm>
              <a:off x="1810739" y="338878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Oval 579"/>
            <p:cNvSpPr/>
            <p:nvPr/>
          </p:nvSpPr>
          <p:spPr>
            <a:xfrm>
              <a:off x="1913806" y="370682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Oval 580"/>
            <p:cNvSpPr/>
            <p:nvPr/>
          </p:nvSpPr>
          <p:spPr>
            <a:xfrm>
              <a:off x="2002148" y="312964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Oval 581"/>
            <p:cNvSpPr/>
            <p:nvPr/>
          </p:nvSpPr>
          <p:spPr>
            <a:xfrm>
              <a:off x="2281899" y="388350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Oval 582"/>
            <p:cNvSpPr/>
            <p:nvPr/>
          </p:nvSpPr>
          <p:spPr>
            <a:xfrm>
              <a:off x="2399689" y="378927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Oval 583"/>
            <p:cNvSpPr/>
            <p:nvPr/>
          </p:nvSpPr>
          <p:spPr>
            <a:xfrm>
              <a:off x="1793071" y="384227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Oval 584"/>
            <p:cNvSpPr/>
            <p:nvPr/>
          </p:nvSpPr>
          <p:spPr>
            <a:xfrm>
              <a:off x="1790126" y="317382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6" name="Oval 585"/>
            <p:cNvSpPr/>
            <p:nvPr/>
          </p:nvSpPr>
          <p:spPr>
            <a:xfrm>
              <a:off x="1884358" y="341823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Oval 586"/>
            <p:cNvSpPr/>
            <p:nvPr/>
          </p:nvSpPr>
          <p:spPr>
            <a:xfrm>
              <a:off x="2149386" y="362142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Oval 587"/>
            <p:cNvSpPr/>
            <p:nvPr/>
          </p:nvSpPr>
          <p:spPr>
            <a:xfrm>
              <a:off x="2261286" y="329750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Oval 588"/>
            <p:cNvSpPr/>
            <p:nvPr/>
          </p:nvSpPr>
          <p:spPr>
            <a:xfrm>
              <a:off x="2311347" y="311590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Oval 589"/>
            <p:cNvSpPr/>
            <p:nvPr/>
          </p:nvSpPr>
          <p:spPr>
            <a:xfrm>
              <a:off x="2446805" y="378043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Oval 590"/>
            <p:cNvSpPr/>
            <p:nvPr/>
          </p:nvSpPr>
          <p:spPr>
            <a:xfrm>
              <a:off x="2423247" y="385111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Oval 591"/>
            <p:cNvSpPr/>
            <p:nvPr/>
          </p:nvSpPr>
          <p:spPr>
            <a:xfrm>
              <a:off x="2526314" y="373626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Oval 592"/>
            <p:cNvSpPr/>
            <p:nvPr/>
          </p:nvSpPr>
          <p:spPr>
            <a:xfrm>
              <a:off x="2304236" y="395775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Oval 593"/>
            <p:cNvSpPr/>
            <p:nvPr/>
          </p:nvSpPr>
          <p:spPr>
            <a:xfrm>
              <a:off x="2112827" y="404904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5" name="Oval 594"/>
            <p:cNvSpPr/>
            <p:nvPr/>
          </p:nvSpPr>
          <p:spPr>
            <a:xfrm>
              <a:off x="2189391" y="389002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6" name="Oval 595"/>
            <p:cNvSpPr/>
            <p:nvPr/>
          </p:nvSpPr>
          <p:spPr>
            <a:xfrm>
              <a:off x="2355766" y="383445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Oval 596"/>
            <p:cNvSpPr/>
            <p:nvPr/>
          </p:nvSpPr>
          <p:spPr>
            <a:xfrm>
              <a:off x="2508166" y="408020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Oval 597"/>
            <p:cNvSpPr/>
            <p:nvPr/>
          </p:nvSpPr>
          <p:spPr>
            <a:xfrm>
              <a:off x="2418631" y="372587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Oval 598"/>
            <p:cNvSpPr/>
            <p:nvPr/>
          </p:nvSpPr>
          <p:spPr>
            <a:xfrm>
              <a:off x="2755816" y="343250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0" name="Group 599"/>
          <p:cNvGrpSpPr/>
          <p:nvPr/>
        </p:nvGrpSpPr>
        <p:grpSpPr>
          <a:xfrm>
            <a:off x="1104621" y="3270604"/>
            <a:ext cx="1026215" cy="984470"/>
            <a:chOff x="1705741" y="5078656"/>
            <a:chExt cx="1148685" cy="1136393"/>
          </a:xfrm>
        </p:grpSpPr>
        <p:sp>
          <p:nvSpPr>
            <p:cNvPr id="601" name="Rectangle 600"/>
            <p:cNvSpPr/>
            <p:nvPr/>
          </p:nvSpPr>
          <p:spPr>
            <a:xfrm>
              <a:off x="1718033" y="5078656"/>
              <a:ext cx="1136393" cy="113639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Oval 601"/>
            <p:cNvSpPr/>
            <p:nvPr/>
          </p:nvSpPr>
          <p:spPr>
            <a:xfrm>
              <a:off x="1936970" y="5542045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Oval 602"/>
            <p:cNvSpPr/>
            <p:nvPr/>
          </p:nvSpPr>
          <p:spPr>
            <a:xfrm>
              <a:off x="2028257" y="547137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Oval 603"/>
            <p:cNvSpPr/>
            <p:nvPr/>
          </p:nvSpPr>
          <p:spPr>
            <a:xfrm>
              <a:off x="2146047" y="522695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Oval 604"/>
            <p:cNvSpPr/>
            <p:nvPr/>
          </p:nvSpPr>
          <p:spPr>
            <a:xfrm>
              <a:off x="2263837" y="569222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Oval 605"/>
            <p:cNvSpPr/>
            <p:nvPr/>
          </p:nvSpPr>
          <p:spPr>
            <a:xfrm>
              <a:off x="2184329" y="536830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Oval 606"/>
            <p:cNvSpPr/>
            <p:nvPr/>
          </p:nvSpPr>
          <p:spPr>
            <a:xfrm>
              <a:off x="2072428" y="578351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Oval 607"/>
            <p:cNvSpPr/>
            <p:nvPr/>
          </p:nvSpPr>
          <p:spPr>
            <a:xfrm>
              <a:off x="2518067" y="581885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Oval 608"/>
            <p:cNvSpPr/>
            <p:nvPr/>
          </p:nvSpPr>
          <p:spPr>
            <a:xfrm>
              <a:off x="2387516" y="545664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/>
            <p:cNvSpPr/>
            <p:nvPr/>
          </p:nvSpPr>
          <p:spPr>
            <a:xfrm>
              <a:off x="2505307" y="534180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/>
            <p:cNvSpPr/>
            <p:nvPr/>
          </p:nvSpPr>
          <p:spPr>
            <a:xfrm>
              <a:off x="1810345" y="539186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Oval 611"/>
            <p:cNvSpPr/>
            <p:nvPr/>
          </p:nvSpPr>
          <p:spPr>
            <a:xfrm>
              <a:off x="1913412" y="570989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/>
            <p:cNvSpPr/>
            <p:nvPr/>
          </p:nvSpPr>
          <p:spPr>
            <a:xfrm>
              <a:off x="2001754" y="513272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Oval 613"/>
            <p:cNvSpPr/>
            <p:nvPr/>
          </p:nvSpPr>
          <p:spPr>
            <a:xfrm>
              <a:off x="2281505" y="588658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Oval 614"/>
            <p:cNvSpPr/>
            <p:nvPr/>
          </p:nvSpPr>
          <p:spPr>
            <a:xfrm>
              <a:off x="2399295" y="579234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Oval 615"/>
            <p:cNvSpPr/>
            <p:nvPr/>
          </p:nvSpPr>
          <p:spPr>
            <a:xfrm>
              <a:off x="1792677" y="584535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Oval 616"/>
            <p:cNvSpPr/>
            <p:nvPr/>
          </p:nvSpPr>
          <p:spPr>
            <a:xfrm>
              <a:off x="1789732" y="5176895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Oval 617"/>
            <p:cNvSpPr/>
            <p:nvPr/>
          </p:nvSpPr>
          <p:spPr>
            <a:xfrm>
              <a:off x="1883964" y="5421310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Oval 618"/>
            <p:cNvSpPr/>
            <p:nvPr/>
          </p:nvSpPr>
          <p:spPr>
            <a:xfrm>
              <a:off x="2148992" y="5624498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Oval 619"/>
            <p:cNvSpPr/>
            <p:nvPr/>
          </p:nvSpPr>
          <p:spPr>
            <a:xfrm>
              <a:off x="2260892" y="5300575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Oval 620"/>
            <p:cNvSpPr/>
            <p:nvPr/>
          </p:nvSpPr>
          <p:spPr>
            <a:xfrm>
              <a:off x="2310953" y="511898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Oval 621"/>
            <p:cNvSpPr/>
            <p:nvPr/>
          </p:nvSpPr>
          <p:spPr>
            <a:xfrm>
              <a:off x="2446411" y="578351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Oval 622"/>
            <p:cNvSpPr/>
            <p:nvPr/>
          </p:nvSpPr>
          <p:spPr>
            <a:xfrm>
              <a:off x="2422853" y="5854188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Oval 623"/>
            <p:cNvSpPr/>
            <p:nvPr/>
          </p:nvSpPr>
          <p:spPr>
            <a:xfrm>
              <a:off x="2525920" y="5739343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Rectangle 624"/>
            <p:cNvSpPr/>
            <p:nvPr/>
          </p:nvSpPr>
          <p:spPr>
            <a:xfrm rot="20049439">
              <a:off x="2121007" y="5204375"/>
              <a:ext cx="431825" cy="210237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Rectangle 625"/>
            <p:cNvSpPr/>
            <p:nvPr/>
          </p:nvSpPr>
          <p:spPr>
            <a:xfrm rot="777781">
              <a:off x="2595624" y="5863346"/>
              <a:ext cx="197222" cy="187972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 rot="449205">
              <a:off x="1840495" y="5716570"/>
              <a:ext cx="412784" cy="415056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Rectangle 627"/>
            <p:cNvSpPr/>
            <p:nvPr/>
          </p:nvSpPr>
          <p:spPr>
            <a:xfrm rot="21384278">
              <a:off x="1768698" y="5161218"/>
              <a:ext cx="140329" cy="144287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Oval 628"/>
            <p:cNvSpPr/>
            <p:nvPr/>
          </p:nvSpPr>
          <p:spPr>
            <a:xfrm>
              <a:off x="2303842" y="596083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0" name="Oval 629"/>
            <p:cNvSpPr/>
            <p:nvPr/>
          </p:nvSpPr>
          <p:spPr>
            <a:xfrm>
              <a:off x="2112433" y="605211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Oval 630"/>
            <p:cNvSpPr/>
            <p:nvPr/>
          </p:nvSpPr>
          <p:spPr>
            <a:xfrm>
              <a:off x="2188997" y="5893103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Oval 631"/>
            <p:cNvSpPr/>
            <p:nvPr/>
          </p:nvSpPr>
          <p:spPr>
            <a:xfrm>
              <a:off x="2355372" y="583753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/>
            <p:cNvSpPr/>
            <p:nvPr/>
          </p:nvSpPr>
          <p:spPr>
            <a:xfrm>
              <a:off x="2507772" y="608327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4" name="Oval 633"/>
            <p:cNvSpPr/>
            <p:nvPr/>
          </p:nvSpPr>
          <p:spPr>
            <a:xfrm>
              <a:off x="2418237" y="572894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/>
            <p:cNvSpPr/>
            <p:nvPr/>
          </p:nvSpPr>
          <p:spPr>
            <a:xfrm>
              <a:off x="2755422" y="543557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TextBox 635"/>
            <p:cNvSpPr txBox="1"/>
            <p:nvPr/>
          </p:nvSpPr>
          <p:spPr>
            <a:xfrm>
              <a:off x="1705741" y="509130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37" name="TextBox 636"/>
            <p:cNvSpPr txBox="1"/>
            <p:nvPr/>
          </p:nvSpPr>
          <p:spPr>
            <a:xfrm>
              <a:off x="2204757" y="51693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38" name="TextBox 637"/>
            <p:cNvSpPr txBox="1"/>
            <p:nvPr/>
          </p:nvSpPr>
          <p:spPr>
            <a:xfrm>
              <a:off x="1906179" y="578069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639" name="TextBox 638"/>
            <p:cNvSpPr txBox="1"/>
            <p:nvPr/>
          </p:nvSpPr>
          <p:spPr>
            <a:xfrm>
              <a:off x="2552588" y="581045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640" name="Group 639"/>
          <p:cNvGrpSpPr/>
          <p:nvPr/>
        </p:nvGrpSpPr>
        <p:grpSpPr>
          <a:xfrm>
            <a:off x="1106242" y="4974492"/>
            <a:ext cx="1033238" cy="984470"/>
            <a:chOff x="1707555" y="7143463"/>
            <a:chExt cx="1156547" cy="1136393"/>
          </a:xfrm>
          <a:solidFill>
            <a:sysClr val="window" lastClr="FFFFFF">
              <a:lumMod val="95000"/>
            </a:sysClr>
          </a:solidFill>
        </p:grpSpPr>
        <p:sp>
          <p:nvSpPr>
            <p:cNvPr id="641" name="Rectangle 640"/>
            <p:cNvSpPr/>
            <p:nvPr/>
          </p:nvSpPr>
          <p:spPr>
            <a:xfrm>
              <a:off x="1719849" y="7143463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2" name="Oval 641"/>
            <p:cNvSpPr/>
            <p:nvPr/>
          </p:nvSpPr>
          <p:spPr>
            <a:xfrm>
              <a:off x="1938784" y="760685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3" name="Oval 642"/>
            <p:cNvSpPr/>
            <p:nvPr/>
          </p:nvSpPr>
          <p:spPr>
            <a:xfrm>
              <a:off x="2030071" y="75361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Oval 643"/>
            <p:cNvSpPr/>
            <p:nvPr/>
          </p:nvSpPr>
          <p:spPr>
            <a:xfrm>
              <a:off x="2147861" y="729176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Oval 644"/>
            <p:cNvSpPr/>
            <p:nvPr/>
          </p:nvSpPr>
          <p:spPr>
            <a:xfrm>
              <a:off x="2265651" y="775703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Oval 645"/>
            <p:cNvSpPr/>
            <p:nvPr/>
          </p:nvSpPr>
          <p:spPr>
            <a:xfrm>
              <a:off x="2186143" y="743310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Oval 646"/>
            <p:cNvSpPr/>
            <p:nvPr/>
          </p:nvSpPr>
          <p:spPr>
            <a:xfrm>
              <a:off x="2074242" y="78483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Oval 647"/>
            <p:cNvSpPr/>
            <p:nvPr/>
          </p:nvSpPr>
          <p:spPr>
            <a:xfrm>
              <a:off x="2519881" y="788365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Oval 648"/>
            <p:cNvSpPr/>
            <p:nvPr/>
          </p:nvSpPr>
          <p:spPr>
            <a:xfrm>
              <a:off x="2389330" y="752145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Oval 649"/>
            <p:cNvSpPr/>
            <p:nvPr/>
          </p:nvSpPr>
          <p:spPr>
            <a:xfrm>
              <a:off x="2507121" y="740660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Oval 650"/>
            <p:cNvSpPr/>
            <p:nvPr/>
          </p:nvSpPr>
          <p:spPr>
            <a:xfrm>
              <a:off x="1812159" y="745666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Oval 651"/>
            <p:cNvSpPr/>
            <p:nvPr/>
          </p:nvSpPr>
          <p:spPr>
            <a:xfrm>
              <a:off x="1915226" y="777470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Oval 652"/>
            <p:cNvSpPr/>
            <p:nvPr/>
          </p:nvSpPr>
          <p:spPr>
            <a:xfrm>
              <a:off x="2003568" y="719752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Oval 653"/>
            <p:cNvSpPr/>
            <p:nvPr/>
          </p:nvSpPr>
          <p:spPr>
            <a:xfrm>
              <a:off x="2283319" y="795138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Oval 654"/>
            <p:cNvSpPr/>
            <p:nvPr/>
          </p:nvSpPr>
          <p:spPr>
            <a:xfrm>
              <a:off x="2401109" y="785715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Oval 655"/>
            <p:cNvSpPr/>
            <p:nvPr/>
          </p:nvSpPr>
          <p:spPr>
            <a:xfrm>
              <a:off x="1794491" y="791015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Oval 656"/>
            <p:cNvSpPr/>
            <p:nvPr/>
          </p:nvSpPr>
          <p:spPr>
            <a:xfrm>
              <a:off x="1791546" y="724170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Oval 657"/>
            <p:cNvSpPr/>
            <p:nvPr/>
          </p:nvSpPr>
          <p:spPr>
            <a:xfrm>
              <a:off x="1885778" y="748611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9" name="Oval 658"/>
            <p:cNvSpPr/>
            <p:nvPr/>
          </p:nvSpPr>
          <p:spPr>
            <a:xfrm>
              <a:off x="2150806" y="768930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0" name="Oval 659"/>
            <p:cNvSpPr/>
            <p:nvPr/>
          </p:nvSpPr>
          <p:spPr>
            <a:xfrm>
              <a:off x="2262706" y="736538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Oval 660"/>
            <p:cNvSpPr/>
            <p:nvPr/>
          </p:nvSpPr>
          <p:spPr>
            <a:xfrm>
              <a:off x="2312767" y="718378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Oval 661"/>
            <p:cNvSpPr/>
            <p:nvPr/>
          </p:nvSpPr>
          <p:spPr>
            <a:xfrm>
              <a:off x="2448225" y="78483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Oval 662"/>
            <p:cNvSpPr/>
            <p:nvPr/>
          </p:nvSpPr>
          <p:spPr>
            <a:xfrm>
              <a:off x="2424667" y="791899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Oval 663"/>
            <p:cNvSpPr/>
            <p:nvPr/>
          </p:nvSpPr>
          <p:spPr>
            <a:xfrm>
              <a:off x="2527734" y="780414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Rectangle 664"/>
            <p:cNvSpPr/>
            <p:nvPr/>
          </p:nvSpPr>
          <p:spPr>
            <a:xfrm rot="20049439">
              <a:off x="2122823" y="7269182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665"/>
            <p:cNvSpPr/>
            <p:nvPr/>
          </p:nvSpPr>
          <p:spPr>
            <a:xfrm rot="777781">
              <a:off x="2597438" y="7928151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7" name="Rectangle 666"/>
            <p:cNvSpPr/>
            <p:nvPr/>
          </p:nvSpPr>
          <p:spPr>
            <a:xfrm rot="449205">
              <a:off x="1842309" y="7781375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8" name="Rectangle 667"/>
            <p:cNvSpPr/>
            <p:nvPr/>
          </p:nvSpPr>
          <p:spPr>
            <a:xfrm rot="21384278">
              <a:off x="1770514" y="7226025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9" name="Oval 668"/>
            <p:cNvSpPr/>
            <p:nvPr/>
          </p:nvSpPr>
          <p:spPr>
            <a:xfrm>
              <a:off x="2305656" y="802563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0" name="Oval 669"/>
            <p:cNvSpPr/>
            <p:nvPr/>
          </p:nvSpPr>
          <p:spPr>
            <a:xfrm>
              <a:off x="2114247" y="811692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Oval 670"/>
            <p:cNvSpPr/>
            <p:nvPr/>
          </p:nvSpPr>
          <p:spPr>
            <a:xfrm>
              <a:off x="2190811" y="795790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Oval 671"/>
            <p:cNvSpPr/>
            <p:nvPr/>
          </p:nvSpPr>
          <p:spPr>
            <a:xfrm>
              <a:off x="2357186" y="790233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3" name="Oval 672"/>
            <p:cNvSpPr/>
            <p:nvPr/>
          </p:nvSpPr>
          <p:spPr>
            <a:xfrm>
              <a:off x="2509586" y="81480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Oval 673"/>
            <p:cNvSpPr/>
            <p:nvPr/>
          </p:nvSpPr>
          <p:spPr>
            <a:xfrm>
              <a:off x="2420051" y="779375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5" name="Oval 674"/>
            <p:cNvSpPr/>
            <p:nvPr/>
          </p:nvSpPr>
          <p:spPr>
            <a:xfrm>
              <a:off x="2757236" y="75003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6" name="TextBox 675"/>
            <p:cNvSpPr txBox="1"/>
            <p:nvPr/>
          </p:nvSpPr>
          <p:spPr>
            <a:xfrm>
              <a:off x="1707555" y="7156113"/>
              <a:ext cx="34176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 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TextBox 676"/>
            <p:cNvSpPr txBox="1"/>
            <p:nvPr/>
          </p:nvSpPr>
          <p:spPr>
            <a:xfrm>
              <a:off x="2206571" y="7234174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TextBox 677"/>
            <p:cNvSpPr txBox="1"/>
            <p:nvPr/>
          </p:nvSpPr>
          <p:spPr>
            <a:xfrm>
              <a:off x="1907993" y="7845499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TextBox 678"/>
            <p:cNvSpPr txBox="1"/>
            <p:nvPr/>
          </p:nvSpPr>
          <p:spPr>
            <a:xfrm>
              <a:off x="2554402" y="7875264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0" name="Group 679"/>
          <p:cNvGrpSpPr/>
          <p:nvPr/>
        </p:nvGrpSpPr>
        <p:grpSpPr>
          <a:xfrm>
            <a:off x="3441399" y="3268623"/>
            <a:ext cx="1027473" cy="984470"/>
            <a:chOff x="4369510" y="5078656"/>
            <a:chExt cx="1150093" cy="1136393"/>
          </a:xfrm>
          <a:solidFill>
            <a:sysClr val="window" lastClr="FFFFFF">
              <a:lumMod val="95000"/>
            </a:sysClr>
          </a:solidFill>
        </p:grpSpPr>
        <p:sp>
          <p:nvSpPr>
            <p:cNvPr id="681" name="Rectangle 680"/>
            <p:cNvSpPr/>
            <p:nvPr/>
          </p:nvSpPr>
          <p:spPr>
            <a:xfrm>
              <a:off x="4383210" y="5078656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2" name="Rectangle 681"/>
            <p:cNvSpPr/>
            <p:nvPr/>
          </p:nvSpPr>
          <p:spPr>
            <a:xfrm rot="20049439">
              <a:off x="4786184" y="5204375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3" name="Rectangle 682"/>
            <p:cNvSpPr/>
            <p:nvPr/>
          </p:nvSpPr>
          <p:spPr>
            <a:xfrm rot="777781">
              <a:off x="5260799" y="5863344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4" name="Rectangle 683"/>
            <p:cNvSpPr/>
            <p:nvPr/>
          </p:nvSpPr>
          <p:spPr>
            <a:xfrm rot="449205">
              <a:off x="4505670" y="5716568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 rot="21384278">
              <a:off x="4433875" y="5161218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4369510" y="509588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87" name="TextBox 686"/>
            <p:cNvSpPr txBox="1"/>
            <p:nvPr/>
          </p:nvSpPr>
          <p:spPr>
            <a:xfrm>
              <a:off x="4869932" y="516936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88" name="TextBox 687"/>
            <p:cNvSpPr txBox="1"/>
            <p:nvPr/>
          </p:nvSpPr>
          <p:spPr>
            <a:xfrm>
              <a:off x="4571354" y="5780692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89" name="TextBox 688"/>
            <p:cNvSpPr txBox="1"/>
            <p:nvPr/>
          </p:nvSpPr>
          <p:spPr>
            <a:xfrm>
              <a:off x="5217763" y="581655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690" name="Group 689"/>
          <p:cNvGrpSpPr/>
          <p:nvPr/>
        </p:nvGrpSpPr>
        <p:grpSpPr>
          <a:xfrm>
            <a:off x="3444347" y="4968566"/>
            <a:ext cx="1027473" cy="984470"/>
            <a:chOff x="4372810" y="7142718"/>
            <a:chExt cx="1150093" cy="1136393"/>
          </a:xfrm>
          <a:solidFill>
            <a:sysClr val="window" lastClr="FFFFFF">
              <a:lumMod val="95000"/>
            </a:sysClr>
          </a:solidFill>
        </p:grpSpPr>
        <p:sp>
          <p:nvSpPr>
            <p:cNvPr id="691" name="Rectangle 690"/>
            <p:cNvSpPr/>
            <p:nvPr/>
          </p:nvSpPr>
          <p:spPr>
            <a:xfrm>
              <a:off x="4386510" y="7142718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20049439">
              <a:off x="4789484" y="7268437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3" name="Rectangle 692"/>
            <p:cNvSpPr/>
            <p:nvPr/>
          </p:nvSpPr>
          <p:spPr>
            <a:xfrm rot="777781">
              <a:off x="5264099" y="7927406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4" name="Rectangle 693"/>
            <p:cNvSpPr/>
            <p:nvPr/>
          </p:nvSpPr>
          <p:spPr>
            <a:xfrm rot="449205">
              <a:off x="4508970" y="7780630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Rectangle 694"/>
            <p:cNvSpPr/>
            <p:nvPr/>
          </p:nvSpPr>
          <p:spPr>
            <a:xfrm rot="21384278">
              <a:off x="4437175" y="7225280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TextBox 695"/>
            <p:cNvSpPr txBox="1"/>
            <p:nvPr/>
          </p:nvSpPr>
          <p:spPr>
            <a:xfrm>
              <a:off x="4372810" y="7159945"/>
              <a:ext cx="30970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TextBox 696"/>
            <p:cNvSpPr txBox="1"/>
            <p:nvPr/>
          </p:nvSpPr>
          <p:spPr>
            <a:xfrm>
              <a:off x="4873232" y="7233429"/>
              <a:ext cx="30008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TextBox 697"/>
            <p:cNvSpPr txBox="1"/>
            <p:nvPr/>
          </p:nvSpPr>
          <p:spPr>
            <a:xfrm>
              <a:off x="4574654" y="7844754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TextBox 698"/>
            <p:cNvSpPr txBox="1"/>
            <p:nvPr/>
          </p:nvSpPr>
          <p:spPr>
            <a:xfrm>
              <a:off x="5196089" y="7875264"/>
              <a:ext cx="30970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0" name="Group 699"/>
          <p:cNvGrpSpPr/>
          <p:nvPr/>
        </p:nvGrpSpPr>
        <p:grpSpPr>
          <a:xfrm>
            <a:off x="1032007" y="1496462"/>
            <a:ext cx="1015233" cy="984470"/>
            <a:chOff x="1718427" y="3075581"/>
            <a:chExt cx="1136393" cy="1136393"/>
          </a:xfrm>
        </p:grpSpPr>
        <p:sp>
          <p:nvSpPr>
            <p:cNvPr id="701" name="Rectangle 700"/>
            <p:cNvSpPr/>
            <p:nvPr/>
          </p:nvSpPr>
          <p:spPr>
            <a:xfrm>
              <a:off x="1718427" y="3075581"/>
              <a:ext cx="1136393" cy="113639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2" name="Oval 701"/>
            <p:cNvSpPr/>
            <p:nvPr/>
          </p:nvSpPr>
          <p:spPr>
            <a:xfrm>
              <a:off x="1937364" y="3538970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3" name="Oval 702"/>
            <p:cNvSpPr/>
            <p:nvPr/>
          </p:nvSpPr>
          <p:spPr>
            <a:xfrm>
              <a:off x="2028651" y="3468296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4" name="Oval 703"/>
            <p:cNvSpPr/>
            <p:nvPr/>
          </p:nvSpPr>
          <p:spPr>
            <a:xfrm>
              <a:off x="2146441" y="3223881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5" name="Oval 704"/>
            <p:cNvSpPr/>
            <p:nvPr/>
          </p:nvSpPr>
          <p:spPr>
            <a:xfrm>
              <a:off x="2264231" y="3689152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6" name="Oval 705"/>
            <p:cNvSpPr/>
            <p:nvPr/>
          </p:nvSpPr>
          <p:spPr>
            <a:xfrm>
              <a:off x="2184723" y="3365229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7" name="Oval 706"/>
            <p:cNvSpPr/>
            <p:nvPr/>
          </p:nvSpPr>
          <p:spPr>
            <a:xfrm>
              <a:off x="2072822" y="3780439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8" name="Oval 707"/>
            <p:cNvSpPr/>
            <p:nvPr/>
          </p:nvSpPr>
          <p:spPr>
            <a:xfrm>
              <a:off x="2518461" y="3815776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9" name="Oval 708"/>
            <p:cNvSpPr/>
            <p:nvPr/>
          </p:nvSpPr>
          <p:spPr>
            <a:xfrm>
              <a:off x="2387910" y="3453572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0" name="Oval 709"/>
            <p:cNvSpPr/>
            <p:nvPr/>
          </p:nvSpPr>
          <p:spPr>
            <a:xfrm>
              <a:off x="2505701" y="3338727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1" name="Oval 710"/>
            <p:cNvSpPr/>
            <p:nvPr/>
          </p:nvSpPr>
          <p:spPr>
            <a:xfrm>
              <a:off x="1810739" y="3388787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2" name="Oval 711"/>
            <p:cNvSpPr/>
            <p:nvPr/>
          </p:nvSpPr>
          <p:spPr>
            <a:xfrm>
              <a:off x="1913806" y="3706821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3" name="Oval 712"/>
            <p:cNvSpPr/>
            <p:nvPr/>
          </p:nvSpPr>
          <p:spPr>
            <a:xfrm>
              <a:off x="2002148" y="3129649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4" name="Oval 713"/>
            <p:cNvSpPr/>
            <p:nvPr/>
          </p:nvSpPr>
          <p:spPr>
            <a:xfrm>
              <a:off x="2281899" y="3883506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5" name="Oval 714"/>
            <p:cNvSpPr/>
            <p:nvPr/>
          </p:nvSpPr>
          <p:spPr>
            <a:xfrm>
              <a:off x="2399689" y="3789274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6" name="Oval 715"/>
            <p:cNvSpPr/>
            <p:nvPr/>
          </p:nvSpPr>
          <p:spPr>
            <a:xfrm>
              <a:off x="1793071" y="3842279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7" name="Oval 716"/>
            <p:cNvSpPr/>
            <p:nvPr/>
          </p:nvSpPr>
          <p:spPr>
            <a:xfrm>
              <a:off x="1790126" y="3173820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8" name="Oval 717"/>
            <p:cNvSpPr/>
            <p:nvPr/>
          </p:nvSpPr>
          <p:spPr>
            <a:xfrm>
              <a:off x="1884358" y="3418235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9" name="Oval 718"/>
            <p:cNvSpPr/>
            <p:nvPr/>
          </p:nvSpPr>
          <p:spPr>
            <a:xfrm>
              <a:off x="2149386" y="3621423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0" name="Oval 719"/>
            <p:cNvSpPr/>
            <p:nvPr/>
          </p:nvSpPr>
          <p:spPr>
            <a:xfrm>
              <a:off x="2261286" y="3297500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1" name="Oval 720"/>
            <p:cNvSpPr/>
            <p:nvPr/>
          </p:nvSpPr>
          <p:spPr>
            <a:xfrm>
              <a:off x="2311347" y="3115907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2" name="Oval 721"/>
            <p:cNvSpPr/>
            <p:nvPr/>
          </p:nvSpPr>
          <p:spPr>
            <a:xfrm>
              <a:off x="2446805" y="3780439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3" name="Oval 722"/>
            <p:cNvSpPr/>
            <p:nvPr/>
          </p:nvSpPr>
          <p:spPr>
            <a:xfrm>
              <a:off x="2423247" y="3851113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4" name="Oval 723"/>
            <p:cNvSpPr/>
            <p:nvPr/>
          </p:nvSpPr>
          <p:spPr>
            <a:xfrm>
              <a:off x="2526314" y="3736268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5" name="Oval 724"/>
            <p:cNvSpPr/>
            <p:nvPr/>
          </p:nvSpPr>
          <p:spPr>
            <a:xfrm>
              <a:off x="2304236" y="3957757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6" name="Oval 725"/>
            <p:cNvSpPr/>
            <p:nvPr/>
          </p:nvSpPr>
          <p:spPr>
            <a:xfrm>
              <a:off x="2112827" y="4049044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7" name="Oval 726"/>
            <p:cNvSpPr/>
            <p:nvPr/>
          </p:nvSpPr>
          <p:spPr>
            <a:xfrm>
              <a:off x="2189391" y="3890028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8" name="Oval 727"/>
            <p:cNvSpPr/>
            <p:nvPr/>
          </p:nvSpPr>
          <p:spPr>
            <a:xfrm>
              <a:off x="2355766" y="3834456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9" name="Oval 728"/>
            <p:cNvSpPr/>
            <p:nvPr/>
          </p:nvSpPr>
          <p:spPr>
            <a:xfrm>
              <a:off x="2508166" y="4080201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0" name="Oval 729"/>
            <p:cNvSpPr/>
            <p:nvPr/>
          </p:nvSpPr>
          <p:spPr>
            <a:xfrm>
              <a:off x="2418631" y="3725871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1" name="Oval 730"/>
            <p:cNvSpPr/>
            <p:nvPr/>
          </p:nvSpPr>
          <p:spPr>
            <a:xfrm>
              <a:off x="2755816" y="3432501"/>
              <a:ext cx="35336" cy="35336"/>
            </a:xfrm>
            <a:prstGeom prst="ellipse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2" name="Rectangle 731"/>
          <p:cNvSpPr/>
          <p:nvPr/>
        </p:nvSpPr>
        <p:spPr>
          <a:xfrm>
            <a:off x="1031655" y="3175163"/>
            <a:ext cx="1015233" cy="98447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1227250" y="3576602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1308804" y="351537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1414035" y="3303637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1519267" y="370670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1448236" y="3426088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1348266" y="3785789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1746391" y="3816402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1629760" y="3502621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1734992" y="3403129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1114125" y="3446497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1206203" y="3722013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1285127" y="3222003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1535051" y="3875077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1640283" y="3793443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1098341" y="3839362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1095710" y="3260269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1179895" y="3472008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1416666" y="3648032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1516636" y="3367414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1561360" y="3210098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1682375" y="3785789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1661329" y="3847015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1753407" y="3747524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Rectangle 755"/>
          <p:cNvSpPr/>
          <p:nvPr/>
        </p:nvSpPr>
        <p:spPr>
          <a:xfrm rot="777781">
            <a:off x="1815680" y="3854949"/>
            <a:ext cx="176195" cy="162842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1555007" y="3939402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1384005" y="4018485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1452406" y="3880727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1601043" y="3832585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1737194" y="404547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1657205" y="373851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1958440" y="3484367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4" name="TextBox 763"/>
          <p:cNvSpPr txBox="1"/>
          <p:nvPr/>
        </p:nvSpPr>
        <p:spPr>
          <a:xfrm>
            <a:off x="1774005" y="3824943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grpSp>
        <p:nvGrpSpPr>
          <p:cNvPr id="765" name="Group 764"/>
          <p:cNvGrpSpPr/>
          <p:nvPr/>
        </p:nvGrpSpPr>
        <p:grpSpPr>
          <a:xfrm>
            <a:off x="1022295" y="4879052"/>
            <a:ext cx="1033238" cy="984470"/>
            <a:chOff x="1707555" y="7143463"/>
            <a:chExt cx="1156547" cy="1136393"/>
          </a:xfrm>
        </p:grpSpPr>
        <p:sp>
          <p:nvSpPr>
            <p:cNvPr id="766" name="Rectangle 765"/>
            <p:cNvSpPr/>
            <p:nvPr/>
          </p:nvSpPr>
          <p:spPr>
            <a:xfrm>
              <a:off x="1719849" y="7143463"/>
              <a:ext cx="1136393" cy="113639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7" name="Oval 766"/>
            <p:cNvSpPr/>
            <p:nvPr/>
          </p:nvSpPr>
          <p:spPr>
            <a:xfrm>
              <a:off x="1938784" y="7606850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" name="Oval 767"/>
            <p:cNvSpPr/>
            <p:nvPr/>
          </p:nvSpPr>
          <p:spPr>
            <a:xfrm>
              <a:off x="2030071" y="753617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" name="Oval 768"/>
            <p:cNvSpPr/>
            <p:nvPr/>
          </p:nvSpPr>
          <p:spPr>
            <a:xfrm>
              <a:off x="2147861" y="729176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" name="Oval 769"/>
            <p:cNvSpPr/>
            <p:nvPr/>
          </p:nvSpPr>
          <p:spPr>
            <a:xfrm>
              <a:off x="2265651" y="775703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" name="Oval 770"/>
            <p:cNvSpPr/>
            <p:nvPr/>
          </p:nvSpPr>
          <p:spPr>
            <a:xfrm>
              <a:off x="2186143" y="743310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" name="Oval 771"/>
            <p:cNvSpPr/>
            <p:nvPr/>
          </p:nvSpPr>
          <p:spPr>
            <a:xfrm>
              <a:off x="2074242" y="784831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" name="Oval 772"/>
            <p:cNvSpPr/>
            <p:nvPr/>
          </p:nvSpPr>
          <p:spPr>
            <a:xfrm>
              <a:off x="2519881" y="788365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" name="Oval 773"/>
            <p:cNvSpPr/>
            <p:nvPr/>
          </p:nvSpPr>
          <p:spPr>
            <a:xfrm>
              <a:off x="2389330" y="752145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" name="Oval 774"/>
            <p:cNvSpPr/>
            <p:nvPr/>
          </p:nvSpPr>
          <p:spPr>
            <a:xfrm>
              <a:off x="2507121" y="740660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" name="Oval 775"/>
            <p:cNvSpPr/>
            <p:nvPr/>
          </p:nvSpPr>
          <p:spPr>
            <a:xfrm>
              <a:off x="1812159" y="745666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" name="Oval 776"/>
            <p:cNvSpPr/>
            <p:nvPr/>
          </p:nvSpPr>
          <p:spPr>
            <a:xfrm>
              <a:off x="1915226" y="777470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" name="Oval 777"/>
            <p:cNvSpPr/>
            <p:nvPr/>
          </p:nvSpPr>
          <p:spPr>
            <a:xfrm>
              <a:off x="2003568" y="719752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" name="Oval 778"/>
            <p:cNvSpPr/>
            <p:nvPr/>
          </p:nvSpPr>
          <p:spPr>
            <a:xfrm>
              <a:off x="2283319" y="795138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" name="Oval 779"/>
            <p:cNvSpPr/>
            <p:nvPr/>
          </p:nvSpPr>
          <p:spPr>
            <a:xfrm>
              <a:off x="2401109" y="785715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" name="Oval 780"/>
            <p:cNvSpPr/>
            <p:nvPr/>
          </p:nvSpPr>
          <p:spPr>
            <a:xfrm>
              <a:off x="1794491" y="791015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" name="Oval 781"/>
            <p:cNvSpPr/>
            <p:nvPr/>
          </p:nvSpPr>
          <p:spPr>
            <a:xfrm>
              <a:off x="1791546" y="7241700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" name="Oval 782"/>
            <p:cNvSpPr/>
            <p:nvPr/>
          </p:nvSpPr>
          <p:spPr>
            <a:xfrm>
              <a:off x="1885778" y="7486115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" name="Oval 783"/>
            <p:cNvSpPr/>
            <p:nvPr/>
          </p:nvSpPr>
          <p:spPr>
            <a:xfrm>
              <a:off x="2150806" y="7689303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" name="Oval 784"/>
            <p:cNvSpPr/>
            <p:nvPr/>
          </p:nvSpPr>
          <p:spPr>
            <a:xfrm>
              <a:off x="2262706" y="7365380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" name="Oval 785"/>
            <p:cNvSpPr/>
            <p:nvPr/>
          </p:nvSpPr>
          <p:spPr>
            <a:xfrm>
              <a:off x="2312767" y="718378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" name="Oval 786"/>
            <p:cNvSpPr/>
            <p:nvPr/>
          </p:nvSpPr>
          <p:spPr>
            <a:xfrm>
              <a:off x="2448225" y="784831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" name="Oval 787"/>
            <p:cNvSpPr/>
            <p:nvPr/>
          </p:nvSpPr>
          <p:spPr>
            <a:xfrm>
              <a:off x="2424667" y="7918993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" name="Oval 788"/>
            <p:cNvSpPr/>
            <p:nvPr/>
          </p:nvSpPr>
          <p:spPr>
            <a:xfrm>
              <a:off x="2527734" y="7804148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" name="Rectangle 789"/>
            <p:cNvSpPr/>
            <p:nvPr/>
          </p:nvSpPr>
          <p:spPr>
            <a:xfrm rot="20049439">
              <a:off x="2122823" y="7269182"/>
              <a:ext cx="431825" cy="210237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" name="Rectangle 790"/>
            <p:cNvSpPr/>
            <p:nvPr/>
          </p:nvSpPr>
          <p:spPr>
            <a:xfrm rot="777781">
              <a:off x="2597438" y="7928151"/>
              <a:ext cx="197222" cy="187972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" name="Rectangle 791"/>
            <p:cNvSpPr/>
            <p:nvPr/>
          </p:nvSpPr>
          <p:spPr>
            <a:xfrm rot="449205">
              <a:off x="1842309" y="7781375"/>
              <a:ext cx="412784" cy="415056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3" name="Rectangle 792"/>
            <p:cNvSpPr/>
            <p:nvPr/>
          </p:nvSpPr>
          <p:spPr>
            <a:xfrm rot="21384278">
              <a:off x="1770514" y="7226025"/>
              <a:ext cx="140329" cy="144287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4" name="Oval 793"/>
            <p:cNvSpPr/>
            <p:nvPr/>
          </p:nvSpPr>
          <p:spPr>
            <a:xfrm>
              <a:off x="2305656" y="802563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5" name="Oval 794"/>
            <p:cNvSpPr/>
            <p:nvPr/>
          </p:nvSpPr>
          <p:spPr>
            <a:xfrm>
              <a:off x="2114247" y="811692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6" name="Oval 795"/>
            <p:cNvSpPr/>
            <p:nvPr/>
          </p:nvSpPr>
          <p:spPr>
            <a:xfrm>
              <a:off x="2190811" y="7957908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7" name="Oval 796"/>
            <p:cNvSpPr/>
            <p:nvPr/>
          </p:nvSpPr>
          <p:spPr>
            <a:xfrm>
              <a:off x="2357186" y="790233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Oval 797"/>
            <p:cNvSpPr/>
            <p:nvPr/>
          </p:nvSpPr>
          <p:spPr>
            <a:xfrm>
              <a:off x="2509586" y="814808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9" name="Oval 798"/>
            <p:cNvSpPr/>
            <p:nvPr/>
          </p:nvSpPr>
          <p:spPr>
            <a:xfrm>
              <a:off x="2420051" y="779375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Oval 799"/>
            <p:cNvSpPr/>
            <p:nvPr/>
          </p:nvSpPr>
          <p:spPr>
            <a:xfrm>
              <a:off x="2757236" y="750038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Box 800"/>
            <p:cNvSpPr txBox="1"/>
            <p:nvPr/>
          </p:nvSpPr>
          <p:spPr>
            <a:xfrm>
              <a:off x="1707555" y="7156113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 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Box 801"/>
            <p:cNvSpPr txBox="1"/>
            <p:nvPr/>
          </p:nvSpPr>
          <p:spPr>
            <a:xfrm>
              <a:off x="2206571" y="7234174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TextBox 802"/>
            <p:cNvSpPr txBox="1"/>
            <p:nvPr/>
          </p:nvSpPr>
          <p:spPr>
            <a:xfrm>
              <a:off x="1907993" y="7845499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TextBox 803"/>
            <p:cNvSpPr txBox="1"/>
            <p:nvPr/>
          </p:nvSpPr>
          <p:spPr>
            <a:xfrm>
              <a:off x="2554402" y="7875264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05" name="Rectangle 804"/>
          <p:cNvSpPr/>
          <p:nvPr/>
        </p:nvSpPr>
        <p:spPr>
          <a:xfrm>
            <a:off x="3373776" y="3175163"/>
            <a:ext cx="1015233" cy="98447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6" name="Group 805"/>
          <p:cNvGrpSpPr/>
          <p:nvPr/>
        </p:nvGrpSpPr>
        <p:grpSpPr>
          <a:xfrm>
            <a:off x="3364484" y="4878407"/>
            <a:ext cx="1027473" cy="984470"/>
            <a:chOff x="4372810" y="7142718"/>
            <a:chExt cx="1150093" cy="1136393"/>
          </a:xfrm>
        </p:grpSpPr>
        <p:sp>
          <p:nvSpPr>
            <p:cNvPr id="807" name="Rectangle 806"/>
            <p:cNvSpPr/>
            <p:nvPr/>
          </p:nvSpPr>
          <p:spPr>
            <a:xfrm>
              <a:off x="4386510" y="7142718"/>
              <a:ext cx="1136393" cy="113639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8" name="Rectangle 807"/>
            <p:cNvSpPr/>
            <p:nvPr/>
          </p:nvSpPr>
          <p:spPr>
            <a:xfrm rot="20049439">
              <a:off x="4789484" y="7268437"/>
              <a:ext cx="431825" cy="21023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9" name="Rectangle 808"/>
            <p:cNvSpPr/>
            <p:nvPr/>
          </p:nvSpPr>
          <p:spPr>
            <a:xfrm rot="777781">
              <a:off x="5264099" y="7927406"/>
              <a:ext cx="197222" cy="18797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0" name="Rectangle 809"/>
            <p:cNvSpPr/>
            <p:nvPr/>
          </p:nvSpPr>
          <p:spPr>
            <a:xfrm rot="449205">
              <a:off x="4508970" y="7780630"/>
              <a:ext cx="412784" cy="41505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1" name="Rectangle 810"/>
            <p:cNvSpPr/>
            <p:nvPr/>
          </p:nvSpPr>
          <p:spPr>
            <a:xfrm rot="21384278">
              <a:off x="4437175" y="7225280"/>
              <a:ext cx="140329" cy="14428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2" name="TextBox 811"/>
            <p:cNvSpPr txBox="1"/>
            <p:nvPr/>
          </p:nvSpPr>
          <p:spPr>
            <a:xfrm>
              <a:off x="4372810" y="715994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TextBox 812"/>
            <p:cNvSpPr txBox="1"/>
            <p:nvPr/>
          </p:nvSpPr>
          <p:spPr>
            <a:xfrm>
              <a:off x="4873232" y="7233429"/>
              <a:ext cx="300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TextBox 813"/>
            <p:cNvSpPr txBox="1"/>
            <p:nvPr/>
          </p:nvSpPr>
          <p:spPr>
            <a:xfrm>
              <a:off x="4574654" y="7844754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TextBox 814"/>
            <p:cNvSpPr txBox="1"/>
            <p:nvPr/>
          </p:nvSpPr>
          <p:spPr>
            <a:xfrm>
              <a:off x="5196089" y="7875264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6" name="Group 815"/>
          <p:cNvGrpSpPr/>
          <p:nvPr/>
        </p:nvGrpSpPr>
        <p:grpSpPr>
          <a:xfrm rot="21278223">
            <a:off x="2057054" y="1185033"/>
            <a:ext cx="333224" cy="411333"/>
            <a:chOff x="6334121" y="2793221"/>
            <a:chExt cx="372991" cy="474810"/>
          </a:xfrm>
        </p:grpSpPr>
        <p:cxnSp>
          <p:nvCxnSpPr>
            <p:cNvPr id="817" name="Straight Arrow Connector 816"/>
            <p:cNvCxnSpPr/>
            <p:nvPr/>
          </p:nvCxnSpPr>
          <p:spPr>
            <a:xfrm flipH="1" flipV="1">
              <a:off x="6334121" y="2995644"/>
              <a:ext cx="238368" cy="258221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818" name="TextBox 817"/>
            <p:cNvSpPr txBox="1"/>
            <p:nvPr/>
          </p:nvSpPr>
          <p:spPr>
            <a:xfrm rot="2861812">
              <a:off x="6331208" y="2892126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</p:grpSp>
      <p:sp>
        <p:nvSpPr>
          <p:cNvPr id="819" name="Rectangle 818"/>
          <p:cNvSpPr/>
          <p:nvPr/>
        </p:nvSpPr>
        <p:spPr>
          <a:xfrm rot="777781">
            <a:off x="1723500" y="3327329"/>
            <a:ext cx="176195" cy="162842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" name="Rectangle 819"/>
          <p:cNvSpPr/>
          <p:nvPr/>
        </p:nvSpPr>
        <p:spPr>
          <a:xfrm rot="777781">
            <a:off x="1159636" y="3475025"/>
            <a:ext cx="176195" cy="162842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1" name="Rectangle 820"/>
          <p:cNvSpPr/>
          <p:nvPr/>
        </p:nvSpPr>
        <p:spPr>
          <a:xfrm rot="777781">
            <a:off x="1612395" y="3711328"/>
            <a:ext cx="176195" cy="162842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2" name="Rectangle 821"/>
          <p:cNvSpPr/>
          <p:nvPr/>
        </p:nvSpPr>
        <p:spPr>
          <a:xfrm rot="777781">
            <a:off x="4142330" y="3850424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3" name="Rectangle 822"/>
          <p:cNvSpPr/>
          <p:nvPr/>
        </p:nvSpPr>
        <p:spPr>
          <a:xfrm rot="777781">
            <a:off x="4050151" y="3322804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4" name="Rectangle 823"/>
          <p:cNvSpPr/>
          <p:nvPr/>
        </p:nvSpPr>
        <p:spPr>
          <a:xfrm rot="777781">
            <a:off x="3486286" y="3470500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5" name="Rectangle 824"/>
          <p:cNvSpPr/>
          <p:nvPr/>
        </p:nvSpPr>
        <p:spPr>
          <a:xfrm rot="777781">
            <a:off x="3939045" y="3706803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6" name="TextBox 825"/>
          <p:cNvSpPr txBox="1"/>
          <p:nvPr/>
        </p:nvSpPr>
        <p:spPr>
          <a:xfrm>
            <a:off x="1690115" y="3281167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27" name="TextBox 826"/>
          <p:cNvSpPr txBox="1"/>
          <p:nvPr/>
        </p:nvSpPr>
        <p:spPr>
          <a:xfrm>
            <a:off x="1125542" y="3416406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28" name="TextBox 827"/>
          <p:cNvSpPr txBox="1"/>
          <p:nvPr/>
        </p:nvSpPr>
        <p:spPr>
          <a:xfrm>
            <a:off x="1593591" y="3673664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" name="TextBox 828"/>
          <p:cNvSpPr txBox="1"/>
          <p:nvPr/>
        </p:nvSpPr>
        <p:spPr>
          <a:xfrm>
            <a:off x="4108466" y="3825393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30" name="TextBox 829"/>
          <p:cNvSpPr txBox="1"/>
          <p:nvPr/>
        </p:nvSpPr>
        <p:spPr>
          <a:xfrm>
            <a:off x="4024576" y="3281616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31" name="TextBox 830"/>
          <p:cNvSpPr txBox="1"/>
          <p:nvPr/>
        </p:nvSpPr>
        <p:spPr>
          <a:xfrm>
            <a:off x="3460003" y="3416855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32" name="TextBox 831"/>
          <p:cNvSpPr txBox="1"/>
          <p:nvPr/>
        </p:nvSpPr>
        <p:spPr>
          <a:xfrm>
            <a:off x="3928052" y="3674114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7" name="Group 836"/>
          <p:cNvGrpSpPr/>
          <p:nvPr/>
        </p:nvGrpSpPr>
        <p:grpSpPr>
          <a:xfrm>
            <a:off x="5706434" y="3340815"/>
            <a:ext cx="1027473" cy="984470"/>
            <a:chOff x="4369510" y="5078656"/>
            <a:chExt cx="1150093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838" name="Rectangle 837"/>
            <p:cNvSpPr/>
            <p:nvPr/>
          </p:nvSpPr>
          <p:spPr>
            <a:xfrm>
              <a:off x="4383210" y="5078656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9" name="Rectangle 838"/>
            <p:cNvSpPr/>
            <p:nvPr/>
          </p:nvSpPr>
          <p:spPr>
            <a:xfrm rot="20049439">
              <a:off x="4786184" y="5204375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0" name="Rectangle 839"/>
            <p:cNvSpPr/>
            <p:nvPr/>
          </p:nvSpPr>
          <p:spPr>
            <a:xfrm rot="777781">
              <a:off x="5260799" y="5863344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1" name="Rectangle 840"/>
            <p:cNvSpPr/>
            <p:nvPr/>
          </p:nvSpPr>
          <p:spPr>
            <a:xfrm rot="449205">
              <a:off x="4505670" y="5716568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2" name="Rectangle 841"/>
            <p:cNvSpPr/>
            <p:nvPr/>
          </p:nvSpPr>
          <p:spPr>
            <a:xfrm rot="21384278">
              <a:off x="4433875" y="5161218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3" name="TextBox 842"/>
            <p:cNvSpPr txBox="1"/>
            <p:nvPr/>
          </p:nvSpPr>
          <p:spPr>
            <a:xfrm>
              <a:off x="4369510" y="509588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44" name="TextBox 843"/>
            <p:cNvSpPr txBox="1"/>
            <p:nvPr/>
          </p:nvSpPr>
          <p:spPr>
            <a:xfrm>
              <a:off x="4869932" y="516936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45" name="TextBox 844"/>
            <p:cNvSpPr txBox="1"/>
            <p:nvPr/>
          </p:nvSpPr>
          <p:spPr>
            <a:xfrm>
              <a:off x="4571354" y="5780692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46" name="TextBox 845"/>
            <p:cNvSpPr txBox="1"/>
            <p:nvPr/>
          </p:nvSpPr>
          <p:spPr>
            <a:xfrm>
              <a:off x="5217763" y="581655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847" name="TextBox 846"/>
          <p:cNvSpPr txBox="1"/>
          <p:nvPr/>
        </p:nvSpPr>
        <p:spPr>
          <a:xfrm>
            <a:off x="5590350" y="4293289"/>
            <a:ext cx="1877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BBS site occurrence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48" name="Group 847"/>
          <p:cNvGrpSpPr/>
          <p:nvPr/>
        </p:nvGrpSpPr>
        <p:grpSpPr>
          <a:xfrm>
            <a:off x="5630223" y="3273268"/>
            <a:ext cx="1027473" cy="984470"/>
            <a:chOff x="4369510" y="5078656"/>
            <a:chExt cx="1150093" cy="1136393"/>
          </a:xfrm>
          <a:solidFill>
            <a:sysClr val="window" lastClr="FFFFFF">
              <a:lumMod val="95000"/>
            </a:sysClr>
          </a:solidFill>
        </p:grpSpPr>
        <p:sp>
          <p:nvSpPr>
            <p:cNvPr id="849" name="Rectangle 848"/>
            <p:cNvSpPr/>
            <p:nvPr/>
          </p:nvSpPr>
          <p:spPr>
            <a:xfrm>
              <a:off x="4383210" y="5078656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0" name="Rectangle 849"/>
            <p:cNvSpPr/>
            <p:nvPr/>
          </p:nvSpPr>
          <p:spPr>
            <a:xfrm rot="20049439">
              <a:off x="4786184" y="5204375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1" name="Rectangle 850"/>
            <p:cNvSpPr/>
            <p:nvPr/>
          </p:nvSpPr>
          <p:spPr>
            <a:xfrm rot="777781">
              <a:off x="5260799" y="5863344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2" name="Rectangle 851"/>
            <p:cNvSpPr/>
            <p:nvPr/>
          </p:nvSpPr>
          <p:spPr>
            <a:xfrm rot="449205">
              <a:off x="4505670" y="5716568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3" name="Rectangle 852"/>
            <p:cNvSpPr/>
            <p:nvPr/>
          </p:nvSpPr>
          <p:spPr>
            <a:xfrm rot="21384278">
              <a:off x="4433875" y="5161218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4" name="TextBox 853"/>
            <p:cNvSpPr txBox="1"/>
            <p:nvPr/>
          </p:nvSpPr>
          <p:spPr>
            <a:xfrm>
              <a:off x="4369510" y="509588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55" name="TextBox 854"/>
            <p:cNvSpPr txBox="1"/>
            <p:nvPr/>
          </p:nvSpPr>
          <p:spPr>
            <a:xfrm>
              <a:off x="4869932" y="516936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56" name="TextBox 855"/>
            <p:cNvSpPr txBox="1"/>
            <p:nvPr/>
          </p:nvSpPr>
          <p:spPr>
            <a:xfrm>
              <a:off x="4571354" y="5780692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57" name="TextBox 856"/>
            <p:cNvSpPr txBox="1"/>
            <p:nvPr/>
          </p:nvSpPr>
          <p:spPr>
            <a:xfrm>
              <a:off x="5217763" y="581655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858" name="Rectangle 857"/>
          <p:cNvSpPr/>
          <p:nvPr/>
        </p:nvSpPr>
        <p:spPr>
          <a:xfrm>
            <a:off x="5562600" y="3179808"/>
            <a:ext cx="1015233" cy="98447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9" name="Rectangle 858"/>
          <p:cNvSpPr/>
          <p:nvPr/>
        </p:nvSpPr>
        <p:spPr>
          <a:xfrm rot="777781">
            <a:off x="6331154" y="3855069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0" name="Rectangle 859"/>
          <p:cNvSpPr/>
          <p:nvPr/>
        </p:nvSpPr>
        <p:spPr>
          <a:xfrm rot="777781">
            <a:off x="6238975" y="3327449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1" name="Rectangle 860"/>
          <p:cNvSpPr/>
          <p:nvPr/>
        </p:nvSpPr>
        <p:spPr>
          <a:xfrm rot="777781">
            <a:off x="5675110" y="3475145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2" name="Rectangle 861"/>
          <p:cNvSpPr/>
          <p:nvPr/>
        </p:nvSpPr>
        <p:spPr>
          <a:xfrm rot="777781">
            <a:off x="6127869" y="3711448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3" name="TextBox 862"/>
          <p:cNvSpPr txBox="1"/>
          <p:nvPr/>
        </p:nvSpPr>
        <p:spPr>
          <a:xfrm>
            <a:off x="6297290" y="3830038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>
              <a:defRPr/>
            </a:pPr>
            <a:r>
              <a:rPr lang="en-AU" sz="1200" b="1" kern="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✗</a:t>
            </a:r>
            <a:endParaRPr lang="en-US" sz="12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4" name="TextBox 863"/>
          <p:cNvSpPr txBox="1"/>
          <p:nvPr/>
        </p:nvSpPr>
        <p:spPr>
          <a:xfrm>
            <a:off x="6213400" y="3286261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>
              <a:defRPr/>
            </a:pPr>
            <a:r>
              <a:rPr lang="en-AU" sz="1200" b="1" kern="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✓</a:t>
            </a:r>
            <a:endParaRPr lang="en-US" sz="12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5" name="TextBox 864"/>
          <p:cNvSpPr txBox="1"/>
          <p:nvPr/>
        </p:nvSpPr>
        <p:spPr>
          <a:xfrm>
            <a:off x="5648827" y="3421500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>
              <a:defRPr/>
            </a:pPr>
            <a:r>
              <a:rPr lang="en-AU" sz="1200" b="1" kern="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✓</a:t>
            </a:r>
            <a:endParaRPr lang="en-US" sz="12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6" name="TextBox 865"/>
          <p:cNvSpPr txBox="1"/>
          <p:nvPr/>
        </p:nvSpPr>
        <p:spPr>
          <a:xfrm>
            <a:off x="6116876" y="3678759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457200">
              <a:defRPr/>
            </a:pPr>
            <a:r>
              <a:rPr lang="en-AU" sz="1200" b="1" kern="0" dirty="0">
                <a:solidFill>
                  <a:prstClr val="black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✓</a:t>
            </a:r>
            <a:endParaRPr lang="en-US" sz="12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67" name="Straight Arrow Connector 866"/>
          <p:cNvCxnSpPr/>
          <p:nvPr/>
        </p:nvCxnSpPr>
        <p:spPr>
          <a:xfrm>
            <a:off x="4656326" y="4105691"/>
            <a:ext cx="84508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sp>
        <p:nvSpPr>
          <p:cNvPr id="870" name="Rectangle 869"/>
          <p:cNvSpPr/>
          <p:nvPr/>
        </p:nvSpPr>
        <p:spPr>
          <a:xfrm>
            <a:off x="4690895" y="3641429"/>
            <a:ext cx="739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runcate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counts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843275" y="3635710"/>
            <a:ext cx="2381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unbiased counts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but “small” sample size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3" name="TextBox 832"/>
          <p:cNvSpPr txBox="1"/>
          <p:nvPr/>
        </p:nvSpPr>
        <p:spPr>
          <a:xfrm>
            <a:off x="4945330" y="5140655"/>
            <a:ext cx="2433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biased (non)detections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large sample size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34" name="Picture 8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452" y="2478795"/>
            <a:ext cx="1024128" cy="1066800"/>
          </a:xfrm>
          <a:prstGeom prst="rect">
            <a:avLst/>
          </a:prstGeom>
        </p:spPr>
      </p:pic>
      <p:pic>
        <p:nvPicPr>
          <p:cNvPr id="835" name="Picture 8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850" y="4974492"/>
            <a:ext cx="1127331" cy="11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01754" y="1143000"/>
            <a:ext cx="7005933" cy="4896544"/>
          </a:xfrm>
        </p:spPr>
        <p:txBody>
          <a:bodyPr/>
          <a:lstStyle/>
          <a:p>
            <a:endParaRPr lang="en-US" i="1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" y="260350"/>
            <a:ext cx="7591425" cy="585788"/>
          </a:xfrm>
        </p:spPr>
        <p:txBody>
          <a:bodyPr/>
          <a:lstStyle/>
          <a:p>
            <a:r>
              <a:rPr lang="en-US" dirty="0"/>
              <a:t> Integrated state-space model for </a:t>
            </a:r>
            <a:r>
              <a:rPr lang="en-US" i="1" dirty="0" err="1"/>
              <a:t>Cettia</a:t>
            </a:r>
            <a:r>
              <a:rPr lang="en-US" i="1" dirty="0"/>
              <a:t> </a:t>
            </a:r>
            <a:r>
              <a:rPr lang="en-US" i="1" dirty="0" err="1"/>
              <a:t>cetti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-938" r="44166" b="-262"/>
          <a:stretch/>
        </p:blipFill>
        <p:spPr>
          <a:xfrm>
            <a:off x="0" y="1066800"/>
            <a:ext cx="2101755" cy="5867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30"/>
          <a:stretch/>
        </p:blipFill>
        <p:spPr>
          <a:xfrm>
            <a:off x="2362200" y="2808664"/>
            <a:ext cx="6401693" cy="3276600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965693"/>
            <a:ext cx="1174602" cy="129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763893" y="3651493"/>
            <a:ext cx="259309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8867" y="6650037"/>
            <a:ext cx="1512887" cy="3603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Neil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Calbrade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/BTO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1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Boersch-Supan et al. in 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prep.</a:t>
            </a:r>
            <a:r>
              <a:rPr lang="en-GB" dirty="0" smtClean="0"/>
              <a:t>, </a:t>
            </a:r>
            <a:r>
              <a:rPr lang="en-GB" dirty="0" err="1" smtClean="0"/>
              <a:t>Zipkin</a:t>
            </a:r>
            <a:r>
              <a:rPr lang="en-GB" dirty="0" smtClean="0"/>
              <a:t> et al. 2018 Ecology</a:t>
            </a:r>
            <a:endParaRPr lang="en-US" dirty="0"/>
          </a:p>
        </p:txBody>
      </p:sp>
      <p:sp>
        <p:nvSpPr>
          <p:cNvPr id="836" name="Text Placeholder 8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 smtClean="0"/>
              <a:t>Integrated model following </a:t>
            </a:r>
            <a:r>
              <a:rPr lang="en-US" sz="2000" b="1" dirty="0" err="1" smtClean="0"/>
              <a:t>Zipkin</a:t>
            </a:r>
            <a:r>
              <a:rPr lang="en-US" sz="2000" b="1" dirty="0" smtClean="0"/>
              <a:t> et al. 2018; Parameter estimation via MCMC</a:t>
            </a:r>
            <a:endParaRPr lang="en-US" sz="2000" b="1" dirty="0"/>
          </a:p>
        </p:txBody>
      </p:sp>
      <p:sp>
        <p:nvSpPr>
          <p:cNvPr id="421" name="Rectangle 420"/>
          <p:cNvSpPr/>
          <p:nvPr/>
        </p:nvSpPr>
        <p:spPr>
          <a:xfrm>
            <a:off x="1040350" y="1063787"/>
            <a:ext cx="1015233" cy="414918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Latent state</a:t>
            </a:r>
          </a:p>
        </p:txBody>
      </p:sp>
      <p:cxnSp>
        <p:nvCxnSpPr>
          <p:cNvPr id="422" name="Straight Arrow Connector 421"/>
          <p:cNvCxnSpPr/>
          <p:nvPr/>
        </p:nvCxnSpPr>
        <p:spPr>
          <a:xfrm>
            <a:off x="1533804" y="1510018"/>
            <a:ext cx="3744" cy="161038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sp>
        <p:nvSpPr>
          <p:cNvPr id="424" name="TextBox 423"/>
          <p:cNvSpPr txBox="1"/>
          <p:nvPr/>
        </p:nvSpPr>
        <p:spPr>
          <a:xfrm>
            <a:off x="1107026" y="4300467"/>
            <a:ext cx="1367936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site abundance</a:t>
            </a:r>
          </a:p>
        </p:txBody>
      </p:sp>
      <p:cxnSp>
        <p:nvCxnSpPr>
          <p:cNvPr id="425" name="Straight Arrow Connector 424"/>
          <p:cNvCxnSpPr/>
          <p:nvPr/>
        </p:nvCxnSpPr>
        <p:spPr>
          <a:xfrm>
            <a:off x="1537548" y="4549019"/>
            <a:ext cx="0" cy="25658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sp>
        <p:nvSpPr>
          <p:cNvPr id="426" name="TextBox 425"/>
          <p:cNvSpPr txBox="1"/>
          <p:nvPr/>
        </p:nvSpPr>
        <p:spPr>
          <a:xfrm>
            <a:off x="2271819" y="3079737"/>
            <a:ext cx="1168235" cy="87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site selection </a:t>
            </a: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imperfect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of individuals</a:t>
            </a:r>
          </a:p>
        </p:txBody>
      </p:sp>
      <p:sp>
        <p:nvSpPr>
          <p:cNvPr id="427" name="TextBox 426"/>
          <p:cNvSpPr txBox="1"/>
          <p:nvPr/>
        </p:nvSpPr>
        <p:spPr>
          <a:xfrm>
            <a:off x="2309467" y="4767283"/>
            <a:ext cx="1168235" cy="87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200" dirty="0" smtClean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iased site selection</a:t>
            </a:r>
            <a:endParaRPr lang="en-US" sz="12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imperfect </a:t>
            </a:r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of species</a:t>
            </a:r>
          </a:p>
        </p:txBody>
      </p:sp>
      <p:cxnSp>
        <p:nvCxnSpPr>
          <p:cNvPr id="428" name="Straight Arrow Connector 427"/>
          <p:cNvCxnSpPr/>
          <p:nvPr/>
        </p:nvCxnSpPr>
        <p:spPr>
          <a:xfrm>
            <a:off x="2392605" y="4105690"/>
            <a:ext cx="84508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cxnSp>
        <p:nvCxnSpPr>
          <p:cNvPr id="429" name="Straight Arrow Connector 428"/>
          <p:cNvCxnSpPr/>
          <p:nvPr/>
        </p:nvCxnSpPr>
        <p:spPr>
          <a:xfrm>
            <a:off x="2392605" y="5802190"/>
            <a:ext cx="845085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w="lg" len="med"/>
            <a:tailEnd type="triangle" w="lg" len="lg"/>
          </a:ln>
          <a:effectLst/>
        </p:spPr>
      </p:cxnSp>
      <p:sp>
        <p:nvSpPr>
          <p:cNvPr id="430" name="TextBox 429"/>
          <p:cNvSpPr txBox="1"/>
          <p:nvPr/>
        </p:nvSpPr>
        <p:spPr>
          <a:xfrm>
            <a:off x="1108750" y="5998587"/>
            <a:ext cx="1346456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site occupancy</a:t>
            </a:r>
          </a:p>
        </p:txBody>
      </p:sp>
      <p:grpSp>
        <p:nvGrpSpPr>
          <p:cNvPr id="463" name="Group 462"/>
          <p:cNvGrpSpPr/>
          <p:nvPr/>
        </p:nvGrpSpPr>
        <p:grpSpPr>
          <a:xfrm>
            <a:off x="1176747" y="3336169"/>
            <a:ext cx="1026215" cy="984469"/>
            <a:chOff x="1705741" y="5078656"/>
            <a:chExt cx="1148685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464" name="Rectangle 463"/>
            <p:cNvSpPr/>
            <p:nvPr/>
          </p:nvSpPr>
          <p:spPr>
            <a:xfrm>
              <a:off x="1718033" y="5078656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5" name="Oval 464"/>
            <p:cNvSpPr/>
            <p:nvPr/>
          </p:nvSpPr>
          <p:spPr>
            <a:xfrm>
              <a:off x="1936970" y="554204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6" name="Oval 465"/>
            <p:cNvSpPr/>
            <p:nvPr/>
          </p:nvSpPr>
          <p:spPr>
            <a:xfrm>
              <a:off x="2028257" y="547137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7" name="Oval 466"/>
            <p:cNvSpPr/>
            <p:nvPr/>
          </p:nvSpPr>
          <p:spPr>
            <a:xfrm>
              <a:off x="2146047" y="522695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8" name="Oval 467"/>
            <p:cNvSpPr/>
            <p:nvPr/>
          </p:nvSpPr>
          <p:spPr>
            <a:xfrm>
              <a:off x="2263837" y="569222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9" name="Oval 468"/>
            <p:cNvSpPr/>
            <p:nvPr/>
          </p:nvSpPr>
          <p:spPr>
            <a:xfrm>
              <a:off x="2184329" y="536830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Oval 469"/>
            <p:cNvSpPr/>
            <p:nvPr/>
          </p:nvSpPr>
          <p:spPr>
            <a:xfrm>
              <a:off x="2072428" y="578351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Oval 470"/>
            <p:cNvSpPr/>
            <p:nvPr/>
          </p:nvSpPr>
          <p:spPr>
            <a:xfrm>
              <a:off x="2518067" y="581885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Oval 471"/>
            <p:cNvSpPr/>
            <p:nvPr/>
          </p:nvSpPr>
          <p:spPr>
            <a:xfrm>
              <a:off x="2387516" y="545664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3" name="Oval 472"/>
            <p:cNvSpPr/>
            <p:nvPr/>
          </p:nvSpPr>
          <p:spPr>
            <a:xfrm>
              <a:off x="2505307" y="534180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Oval 473"/>
            <p:cNvSpPr/>
            <p:nvPr/>
          </p:nvSpPr>
          <p:spPr>
            <a:xfrm>
              <a:off x="1810345" y="539186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Oval 474"/>
            <p:cNvSpPr/>
            <p:nvPr/>
          </p:nvSpPr>
          <p:spPr>
            <a:xfrm>
              <a:off x="1913412" y="570989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Oval 475"/>
            <p:cNvSpPr/>
            <p:nvPr/>
          </p:nvSpPr>
          <p:spPr>
            <a:xfrm>
              <a:off x="2001754" y="513272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Oval 476"/>
            <p:cNvSpPr/>
            <p:nvPr/>
          </p:nvSpPr>
          <p:spPr>
            <a:xfrm>
              <a:off x="2281505" y="58865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8" name="Oval 477"/>
            <p:cNvSpPr/>
            <p:nvPr/>
          </p:nvSpPr>
          <p:spPr>
            <a:xfrm>
              <a:off x="2399295" y="579234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9" name="Oval 478"/>
            <p:cNvSpPr/>
            <p:nvPr/>
          </p:nvSpPr>
          <p:spPr>
            <a:xfrm>
              <a:off x="1792677" y="584535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0" name="Oval 479"/>
            <p:cNvSpPr/>
            <p:nvPr/>
          </p:nvSpPr>
          <p:spPr>
            <a:xfrm>
              <a:off x="1789732" y="517689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1" name="Oval 480"/>
            <p:cNvSpPr/>
            <p:nvPr/>
          </p:nvSpPr>
          <p:spPr>
            <a:xfrm>
              <a:off x="1883964" y="542131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Oval 481"/>
            <p:cNvSpPr/>
            <p:nvPr/>
          </p:nvSpPr>
          <p:spPr>
            <a:xfrm>
              <a:off x="2148992" y="562449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Oval 482"/>
            <p:cNvSpPr/>
            <p:nvPr/>
          </p:nvSpPr>
          <p:spPr>
            <a:xfrm>
              <a:off x="2260892" y="530057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Oval 483"/>
            <p:cNvSpPr/>
            <p:nvPr/>
          </p:nvSpPr>
          <p:spPr>
            <a:xfrm>
              <a:off x="2310953" y="511898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Oval 484"/>
            <p:cNvSpPr/>
            <p:nvPr/>
          </p:nvSpPr>
          <p:spPr>
            <a:xfrm>
              <a:off x="2446411" y="578351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Oval 485"/>
            <p:cNvSpPr/>
            <p:nvPr/>
          </p:nvSpPr>
          <p:spPr>
            <a:xfrm>
              <a:off x="2422853" y="585418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7" name="Oval 486"/>
            <p:cNvSpPr/>
            <p:nvPr/>
          </p:nvSpPr>
          <p:spPr>
            <a:xfrm>
              <a:off x="2525920" y="573934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Rectangle 487"/>
            <p:cNvSpPr/>
            <p:nvPr/>
          </p:nvSpPr>
          <p:spPr>
            <a:xfrm rot="20049439">
              <a:off x="2121007" y="5204375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488"/>
            <p:cNvSpPr/>
            <p:nvPr/>
          </p:nvSpPr>
          <p:spPr>
            <a:xfrm rot="777781">
              <a:off x="2595624" y="5863346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0" name="Rectangle 489"/>
            <p:cNvSpPr/>
            <p:nvPr/>
          </p:nvSpPr>
          <p:spPr>
            <a:xfrm rot="449205">
              <a:off x="1840495" y="5716570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1" name="Rectangle 490"/>
            <p:cNvSpPr/>
            <p:nvPr/>
          </p:nvSpPr>
          <p:spPr>
            <a:xfrm rot="21384278">
              <a:off x="1768698" y="5161218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2" name="Oval 491"/>
            <p:cNvSpPr/>
            <p:nvPr/>
          </p:nvSpPr>
          <p:spPr>
            <a:xfrm>
              <a:off x="2303842" y="596083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3" name="Oval 492"/>
            <p:cNvSpPr/>
            <p:nvPr/>
          </p:nvSpPr>
          <p:spPr>
            <a:xfrm>
              <a:off x="2112433" y="60521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4" name="Oval 493"/>
            <p:cNvSpPr/>
            <p:nvPr/>
          </p:nvSpPr>
          <p:spPr>
            <a:xfrm>
              <a:off x="2188997" y="589310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5" name="Oval 494"/>
            <p:cNvSpPr/>
            <p:nvPr/>
          </p:nvSpPr>
          <p:spPr>
            <a:xfrm>
              <a:off x="2355372" y="583753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6" name="Oval 495"/>
            <p:cNvSpPr/>
            <p:nvPr/>
          </p:nvSpPr>
          <p:spPr>
            <a:xfrm>
              <a:off x="2507772" y="60832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7" name="Oval 496"/>
            <p:cNvSpPr/>
            <p:nvPr/>
          </p:nvSpPr>
          <p:spPr>
            <a:xfrm>
              <a:off x="2418237" y="572894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8" name="Oval 497"/>
            <p:cNvSpPr/>
            <p:nvPr/>
          </p:nvSpPr>
          <p:spPr>
            <a:xfrm>
              <a:off x="2755422" y="54355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9" name="TextBox 498"/>
            <p:cNvSpPr txBox="1"/>
            <p:nvPr/>
          </p:nvSpPr>
          <p:spPr>
            <a:xfrm>
              <a:off x="1705741" y="5091306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00" name="TextBox 499"/>
            <p:cNvSpPr txBox="1"/>
            <p:nvPr/>
          </p:nvSpPr>
          <p:spPr>
            <a:xfrm>
              <a:off x="2204757" y="516936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01" name="TextBox 500"/>
            <p:cNvSpPr txBox="1"/>
            <p:nvPr/>
          </p:nvSpPr>
          <p:spPr>
            <a:xfrm>
              <a:off x="1906179" y="5780692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02" name="TextBox 501"/>
            <p:cNvSpPr txBox="1"/>
            <p:nvPr/>
          </p:nvSpPr>
          <p:spPr>
            <a:xfrm>
              <a:off x="2552588" y="581045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503" name="Group 502"/>
          <p:cNvGrpSpPr/>
          <p:nvPr/>
        </p:nvGrpSpPr>
        <p:grpSpPr>
          <a:xfrm>
            <a:off x="1178368" y="5040057"/>
            <a:ext cx="1033239" cy="984469"/>
            <a:chOff x="1707555" y="7143463"/>
            <a:chExt cx="1156547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504" name="Rectangle 503"/>
            <p:cNvSpPr/>
            <p:nvPr/>
          </p:nvSpPr>
          <p:spPr>
            <a:xfrm>
              <a:off x="1719849" y="7143463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Oval 504"/>
            <p:cNvSpPr/>
            <p:nvPr/>
          </p:nvSpPr>
          <p:spPr>
            <a:xfrm>
              <a:off x="1938784" y="760685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Oval 505"/>
            <p:cNvSpPr/>
            <p:nvPr/>
          </p:nvSpPr>
          <p:spPr>
            <a:xfrm>
              <a:off x="2030071" y="75361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7" name="Oval 506"/>
            <p:cNvSpPr/>
            <p:nvPr/>
          </p:nvSpPr>
          <p:spPr>
            <a:xfrm>
              <a:off x="2147861" y="729176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8" name="Oval 507"/>
            <p:cNvSpPr/>
            <p:nvPr/>
          </p:nvSpPr>
          <p:spPr>
            <a:xfrm>
              <a:off x="2265651" y="775703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Oval 508"/>
            <p:cNvSpPr/>
            <p:nvPr/>
          </p:nvSpPr>
          <p:spPr>
            <a:xfrm>
              <a:off x="2186143" y="743310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Oval 509"/>
            <p:cNvSpPr/>
            <p:nvPr/>
          </p:nvSpPr>
          <p:spPr>
            <a:xfrm>
              <a:off x="2074242" y="78483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Oval 510"/>
            <p:cNvSpPr/>
            <p:nvPr/>
          </p:nvSpPr>
          <p:spPr>
            <a:xfrm>
              <a:off x="2519881" y="788365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Oval 511"/>
            <p:cNvSpPr/>
            <p:nvPr/>
          </p:nvSpPr>
          <p:spPr>
            <a:xfrm>
              <a:off x="2389330" y="752145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Oval 512"/>
            <p:cNvSpPr/>
            <p:nvPr/>
          </p:nvSpPr>
          <p:spPr>
            <a:xfrm>
              <a:off x="2507121" y="740660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" name="Oval 513"/>
            <p:cNvSpPr/>
            <p:nvPr/>
          </p:nvSpPr>
          <p:spPr>
            <a:xfrm>
              <a:off x="1812159" y="745666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5" name="Oval 514"/>
            <p:cNvSpPr/>
            <p:nvPr/>
          </p:nvSpPr>
          <p:spPr>
            <a:xfrm>
              <a:off x="1915226" y="777470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6" name="Oval 515"/>
            <p:cNvSpPr/>
            <p:nvPr/>
          </p:nvSpPr>
          <p:spPr>
            <a:xfrm>
              <a:off x="2003568" y="719752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7" name="Oval 516"/>
            <p:cNvSpPr/>
            <p:nvPr/>
          </p:nvSpPr>
          <p:spPr>
            <a:xfrm>
              <a:off x="2283319" y="795138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Oval 517"/>
            <p:cNvSpPr/>
            <p:nvPr/>
          </p:nvSpPr>
          <p:spPr>
            <a:xfrm>
              <a:off x="2401109" y="785715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9" name="Oval 518"/>
            <p:cNvSpPr/>
            <p:nvPr/>
          </p:nvSpPr>
          <p:spPr>
            <a:xfrm>
              <a:off x="1794491" y="791015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0" name="Oval 519"/>
            <p:cNvSpPr/>
            <p:nvPr/>
          </p:nvSpPr>
          <p:spPr>
            <a:xfrm>
              <a:off x="1791546" y="724170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1" name="Oval 520"/>
            <p:cNvSpPr/>
            <p:nvPr/>
          </p:nvSpPr>
          <p:spPr>
            <a:xfrm>
              <a:off x="1885778" y="748611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Oval 521"/>
            <p:cNvSpPr/>
            <p:nvPr/>
          </p:nvSpPr>
          <p:spPr>
            <a:xfrm>
              <a:off x="2150806" y="768930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3" name="Oval 522"/>
            <p:cNvSpPr/>
            <p:nvPr/>
          </p:nvSpPr>
          <p:spPr>
            <a:xfrm>
              <a:off x="2262706" y="736538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4" name="Oval 523"/>
            <p:cNvSpPr/>
            <p:nvPr/>
          </p:nvSpPr>
          <p:spPr>
            <a:xfrm>
              <a:off x="2312767" y="718378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5" name="Oval 524"/>
            <p:cNvSpPr/>
            <p:nvPr/>
          </p:nvSpPr>
          <p:spPr>
            <a:xfrm>
              <a:off x="2448225" y="78483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6" name="Oval 525"/>
            <p:cNvSpPr/>
            <p:nvPr/>
          </p:nvSpPr>
          <p:spPr>
            <a:xfrm>
              <a:off x="2424667" y="791899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7" name="Oval 526"/>
            <p:cNvSpPr/>
            <p:nvPr/>
          </p:nvSpPr>
          <p:spPr>
            <a:xfrm>
              <a:off x="2527734" y="780414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8" name="Rectangle 527"/>
            <p:cNvSpPr/>
            <p:nvPr/>
          </p:nvSpPr>
          <p:spPr>
            <a:xfrm rot="20049439">
              <a:off x="2122823" y="7269182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9" name="Rectangle 528"/>
            <p:cNvSpPr/>
            <p:nvPr/>
          </p:nvSpPr>
          <p:spPr>
            <a:xfrm rot="777781">
              <a:off x="2597438" y="7928151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0" name="Rectangle 529"/>
            <p:cNvSpPr/>
            <p:nvPr/>
          </p:nvSpPr>
          <p:spPr>
            <a:xfrm rot="449205">
              <a:off x="1842309" y="7781375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 rot="21384278">
              <a:off x="1770514" y="7226025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2" name="Oval 531"/>
            <p:cNvSpPr/>
            <p:nvPr/>
          </p:nvSpPr>
          <p:spPr>
            <a:xfrm>
              <a:off x="2305656" y="802563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3" name="Oval 532"/>
            <p:cNvSpPr/>
            <p:nvPr/>
          </p:nvSpPr>
          <p:spPr>
            <a:xfrm>
              <a:off x="2114247" y="811692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Oval 533"/>
            <p:cNvSpPr/>
            <p:nvPr/>
          </p:nvSpPr>
          <p:spPr>
            <a:xfrm>
              <a:off x="2190811" y="795790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5" name="Oval 534"/>
            <p:cNvSpPr/>
            <p:nvPr/>
          </p:nvSpPr>
          <p:spPr>
            <a:xfrm>
              <a:off x="2357186" y="790233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Oval 535"/>
            <p:cNvSpPr/>
            <p:nvPr/>
          </p:nvSpPr>
          <p:spPr>
            <a:xfrm>
              <a:off x="2509586" y="81480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7" name="Oval 536"/>
            <p:cNvSpPr/>
            <p:nvPr/>
          </p:nvSpPr>
          <p:spPr>
            <a:xfrm>
              <a:off x="2420051" y="779375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8" name="Oval 537"/>
            <p:cNvSpPr/>
            <p:nvPr/>
          </p:nvSpPr>
          <p:spPr>
            <a:xfrm>
              <a:off x="2757236" y="75003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TextBox 538"/>
            <p:cNvSpPr txBox="1"/>
            <p:nvPr/>
          </p:nvSpPr>
          <p:spPr>
            <a:xfrm>
              <a:off x="1707555" y="7156113"/>
              <a:ext cx="34176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 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TextBox 539"/>
            <p:cNvSpPr txBox="1"/>
            <p:nvPr/>
          </p:nvSpPr>
          <p:spPr>
            <a:xfrm>
              <a:off x="2206571" y="7234174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1" name="TextBox 540"/>
            <p:cNvSpPr txBox="1"/>
            <p:nvPr/>
          </p:nvSpPr>
          <p:spPr>
            <a:xfrm>
              <a:off x="1907993" y="7845499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TextBox 541"/>
            <p:cNvSpPr txBox="1"/>
            <p:nvPr/>
          </p:nvSpPr>
          <p:spPr>
            <a:xfrm>
              <a:off x="2554402" y="7875264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43" name="Group 542"/>
          <p:cNvGrpSpPr/>
          <p:nvPr/>
        </p:nvGrpSpPr>
        <p:grpSpPr>
          <a:xfrm>
            <a:off x="3517610" y="3336169"/>
            <a:ext cx="1027473" cy="984469"/>
            <a:chOff x="4369510" y="5078656"/>
            <a:chExt cx="1150093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544" name="Rectangle 543"/>
            <p:cNvSpPr/>
            <p:nvPr/>
          </p:nvSpPr>
          <p:spPr>
            <a:xfrm>
              <a:off x="4383210" y="5078656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Rectangle 544"/>
            <p:cNvSpPr/>
            <p:nvPr/>
          </p:nvSpPr>
          <p:spPr>
            <a:xfrm rot="20049439">
              <a:off x="4786184" y="5204375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Rectangle 545"/>
            <p:cNvSpPr/>
            <p:nvPr/>
          </p:nvSpPr>
          <p:spPr>
            <a:xfrm rot="777781">
              <a:off x="5260799" y="5863344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Rectangle 546"/>
            <p:cNvSpPr/>
            <p:nvPr/>
          </p:nvSpPr>
          <p:spPr>
            <a:xfrm rot="449205">
              <a:off x="4505670" y="5716568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Rectangle 547"/>
            <p:cNvSpPr/>
            <p:nvPr/>
          </p:nvSpPr>
          <p:spPr>
            <a:xfrm rot="21384278">
              <a:off x="4433875" y="5161218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TextBox 548"/>
            <p:cNvSpPr txBox="1"/>
            <p:nvPr/>
          </p:nvSpPr>
          <p:spPr>
            <a:xfrm>
              <a:off x="4369510" y="509588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50" name="TextBox 549"/>
            <p:cNvSpPr txBox="1"/>
            <p:nvPr/>
          </p:nvSpPr>
          <p:spPr>
            <a:xfrm>
              <a:off x="4869932" y="516936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51" name="TextBox 550"/>
            <p:cNvSpPr txBox="1"/>
            <p:nvPr/>
          </p:nvSpPr>
          <p:spPr>
            <a:xfrm>
              <a:off x="4571354" y="5780692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52" name="TextBox 551"/>
            <p:cNvSpPr txBox="1"/>
            <p:nvPr/>
          </p:nvSpPr>
          <p:spPr>
            <a:xfrm>
              <a:off x="5217763" y="581655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3520558" y="5039412"/>
            <a:ext cx="1027473" cy="984469"/>
            <a:chOff x="4372810" y="7142718"/>
            <a:chExt cx="1150093" cy="1136393"/>
          </a:xfrm>
          <a:solidFill>
            <a:sysClr val="window" lastClr="FFFFFF">
              <a:lumMod val="85000"/>
            </a:sysClr>
          </a:solidFill>
        </p:grpSpPr>
        <p:sp>
          <p:nvSpPr>
            <p:cNvPr id="554" name="Rectangle 553"/>
            <p:cNvSpPr/>
            <p:nvPr/>
          </p:nvSpPr>
          <p:spPr>
            <a:xfrm>
              <a:off x="4386510" y="7142718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 rot="20049439">
              <a:off x="4789484" y="7268437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 rot="777781">
              <a:off x="5264099" y="7927406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Rectangle 556"/>
            <p:cNvSpPr/>
            <p:nvPr/>
          </p:nvSpPr>
          <p:spPr>
            <a:xfrm rot="449205">
              <a:off x="4508970" y="7780630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Rectangle 557"/>
            <p:cNvSpPr/>
            <p:nvPr/>
          </p:nvSpPr>
          <p:spPr>
            <a:xfrm rot="21384278">
              <a:off x="4437175" y="7225280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TextBox 558"/>
            <p:cNvSpPr txBox="1"/>
            <p:nvPr/>
          </p:nvSpPr>
          <p:spPr>
            <a:xfrm>
              <a:off x="4372810" y="7159945"/>
              <a:ext cx="30970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0" name="TextBox 559"/>
            <p:cNvSpPr txBox="1"/>
            <p:nvPr/>
          </p:nvSpPr>
          <p:spPr>
            <a:xfrm>
              <a:off x="4873232" y="7233429"/>
              <a:ext cx="30008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1" name="TextBox 560"/>
            <p:cNvSpPr txBox="1"/>
            <p:nvPr/>
          </p:nvSpPr>
          <p:spPr>
            <a:xfrm>
              <a:off x="4574654" y="7844754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2" name="TextBox 561"/>
            <p:cNvSpPr txBox="1"/>
            <p:nvPr/>
          </p:nvSpPr>
          <p:spPr>
            <a:xfrm>
              <a:off x="5196089" y="7875264"/>
              <a:ext cx="30970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3" name="TextBox 562"/>
          <p:cNvSpPr txBox="1"/>
          <p:nvPr/>
        </p:nvSpPr>
        <p:spPr>
          <a:xfrm>
            <a:off x="3456749" y="4288643"/>
            <a:ext cx="157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BBS site abundance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4" name="TextBox 563"/>
          <p:cNvSpPr txBox="1"/>
          <p:nvPr/>
        </p:nvSpPr>
        <p:spPr>
          <a:xfrm>
            <a:off x="3455843" y="6050119"/>
            <a:ext cx="1573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2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BirdTrack</a:t>
            </a:r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 record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00" name="Group 599"/>
          <p:cNvGrpSpPr/>
          <p:nvPr/>
        </p:nvGrpSpPr>
        <p:grpSpPr>
          <a:xfrm>
            <a:off x="1104621" y="3270603"/>
            <a:ext cx="1026215" cy="984469"/>
            <a:chOff x="1705741" y="5078656"/>
            <a:chExt cx="1148685" cy="1136393"/>
          </a:xfrm>
        </p:grpSpPr>
        <p:sp>
          <p:nvSpPr>
            <p:cNvPr id="601" name="Rectangle 600"/>
            <p:cNvSpPr/>
            <p:nvPr/>
          </p:nvSpPr>
          <p:spPr>
            <a:xfrm>
              <a:off x="1718033" y="5078656"/>
              <a:ext cx="1136393" cy="113639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Oval 601"/>
            <p:cNvSpPr/>
            <p:nvPr/>
          </p:nvSpPr>
          <p:spPr>
            <a:xfrm>
              <a:off x="1936970" y="5542045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Oval 602"/>
            <p:cNvSpPr/>
            <p:nvPr/>
          </p:nvSpPr>
          <p:spPr>
            <a:xfrm>
              <a:off x="2028257" y="547137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Oval 603"/>
            <p:cNvSpPr/>
            <p:nvPr/>
          </p:nvSpPr>
          <p:spPr>
            <a:xfrm>
              <a:off x="2146047" y="522695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Oval 604"/>
            <p:cNvSpPr/>
            <p:nvPr/>
          </p:nvSpPr>
          <p:spPr>
            <a:xfrm>
              <a:off x="2263837" y="569222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Oval 605"/>
            <p:cNvSpPr/>
            <p:nvPr/>
          </p:nvSpPr>
          <p:spPr>
            <a:xfrm>
              <a:off x="2184329" y="536830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Oval 606"/>
            <p:cNvSpPr/>
            <p:nvPr/>
          </p:nvSpPr>
          <p:spPr>
            <a:xfrm>
              <a:off x="2072428" y="578351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Oval 607"/>
            <p:cNvSpPr/>
            <p:nvPr/>
          </p:nvSpPr>
          <p:spPr>
            <a:xfrm>
              <a:off x="2518067" y="581885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Oval 608"/>
            <p:cNvSpPr/>
            <p:nvPr/>
          </p:nvSpPr>
          <p:spPr>
            <a:xfrm>
              <a:off x="2387516" y="545664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Oval 609"/>
            <p:cNvSpPr/>
            <p:nvPr/>
          </p:nvSpPr>
          <p:spPr>
            <a:xfrm>
              <a:off x="2505307" y="534180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Oval 610"/>
            <p:cNvSpPr/>
            <p:nvPr/>
          </p:nvSpPr>
          <p:spPr>
            <a:xfrm>
              <a:off x="1810345" y="539186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Oval 611"/>
            <p:cNvSpPr/>
            <p:nvPr/>
          </p:nvSpPr>
          <p:spPr>
            <a:xfrm>
              <a:off x="1913412" y="570989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Oval 612"/>
            <p:cNvSpPr/>
            <p:nvPr/>
          </p:nvSpPr>
          <p:spPr>
            <a:xfrm>
              <a:off x="2001754" y="513272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Oval 613"/>
            <p:cNvSpPr/>
            <p:nvPr/>
          </p:nvSpPr>
          <p:spPr>
            <a:xfrm>
              <a:off x="2281505" y="588658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Oval 614"/>
            <p:cNvSpPr/>
            <p:nvPr/>
          </p:nvSpPr>
          <p:spPr>
            <a:xfrm>
              <a:off x="2399295" y="579234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Oval 615"/>
            <p:cNvSpPr/>
            <p:nvPr/>
          </p:nvSpPr>
          <p:spPr>
            <a:xfrm>
              <a:off x="1792677" y="584535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7" name="Oval 616"/>
            <p:cNvSpPr/>
            <p:nvPr/>
          </p:nvSpPr>
          <p:spPr>
            <a:xfrm>
              <a:off x="1789732" y="5176895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8" name="Oval 617"/>
            <p:cNvSpPr/>
            <p:nvPr/>
          </p:nvSpPr>
          <p:spPr>
            <a:xfrm>
              <a:off x="1883964" y="5421310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9" name="Oval 618"/>
            <p:cNvSpPr/>
            <p:nvPr/>
          </p:nvSpPr>
          <p:spPr>
            <a:xfrm>
              <a:off x="2148992" y="5624498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0" name="Oval 619"/>
            <p:cNvSpPr/>
            <p:nvPr/>
          </p:nvSpPr>
          <p:spPr>
            <a:xfrm>
              <a:off x="2260892" y="5300575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1" name="Oval 620"/>
            <p:cNvSpPr/>
            <p:nvPr/>
          </p:nvSpPr>
          <p:spPr>
            <a:xfrm>
              <a:off x="2310953" y="511898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2" name="Oval 621"/>
            <p:cNvSpPr/>
            <p:nvPr/>
          </p:nvSpPr>
          <p:spPr>
            <a:xfrm>
              <a:off x="2446411" y="578351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3" name="Oval 622"/>
            <p:cNvSpPr/>
            <p:nvPr/>
          </p:nvSpPr>
          <p:spPr>
            <a:xfrm>
              <a:off x="2422853" y="5854188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4" name="Oval 623"/>
            <p:cNvSpPr/>
            <p:nvPr/>
          </p:nvSpPr>
          <p:spPr>
            <a:xfrm>
              <a:off x="2525920" y="5739343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5" name="Rectangle 624"/>
            <p:cNvSpPr/>
            <p:nvPr/>
          </p:nvSpPr>
          <p:spPr>
            <a:xfrm rot="20049439">
              <a:off x="2121007" y="5204375"/>
              <a:ext cx="431825" cy="210237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6" name="Rectangle 625"/>
            <p:cNvSpPr/>
            <p:nvPr/>
          </p:nvSpPr>
          <p:spPr>
            <a:xfrm rot="777781">
              <a:off x="2595624" y="5863346"/>
              <a:ext cx="197222" cy="187972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 rot="449205">
              <a:off x="1840495" y="5716570"/>
              <a:ext cx="412784" cy="415056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8" name="Rectangle 627"/>
            <p:cNvSpPr/>
            <p:nvPr/>
          </p:nvSpPr>
          <p:spPr>
            <a:xfrm rot="21384278">
              <a:off x="1768698" y="5161218"/>
              <a:ext cx="140329" cy="144287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9" name="Oval 628"/>
            <p:cNvSpPr/>
            <p:nvPr/>
          </p:nvSpPr>
          <p:spPr>
            <a:xfrm>
              <a:off x="2303842" y="596083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0" name="Oval 629"/>
            <p:cNvSpPr/>
            <p:nvPr/>
          </p:nvSpPr>
          <p:spPr>
            <a:xfrm>
              <a:off x="2112433" y="605211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1" name="Oval 630"/>
            <p:cNvSpPr/>
            <p:nvPr/>
          </p:nvSpPr>
          <p:spPr>
            <a:xfrm>
              <a:off x="2188997" y="5893103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2" name="Oval 631"/>
            <p:cNvSpPr/>
            <p:nvPr/>
          </p:nvSpPr>
          <p:spPr>
            <a:xfrm>
              <a:off x="2355372" y="583753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3" name="Oval 632"/>
            <p:cNvSpPr/>
            <p:nvPr/>
          </p:nvSpPr>
          <p:spPr>
            <a:xfrm>
              <a:off x="2507772" y="608327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4" name="Oval 633"/>
            <p:cNvSpPr/>
            <p:nvPr/>
          </p:nvSpPr>
          <p:spPr>
            <a:xfrm>
              <a:off x="2418237" y="572894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/>
            <p:cNvSpPr/>
            <p:nvPr/>
          </p:nvSpPr>
          <p:spPr>
            <a:xfrm>
              <a:off x="2755422" y="543557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6" name="TextBox 635"/>
            <p:cNvSpPr txBox="1"/>
            <p:nvPr/>
          </p:nvSpPr>
          <p:spPr>
            <a:xfrm>
              <a:off x="1705741" y="509130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37" name="TextBox 636"/>
            <p:cNvSpPr txBox="1"/>
            <p:nvPr/>
          </p:nvSpPr>
          <p:spPr>
            <a:xfrm>
              <a:off x="2204757" y="516936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38" name="TextBox 637"/>
            <p:cNvSpPr txBox="1"/>
            <p:nvPr/>
          </p:nvSpPr>
          <p:spPr>
            <a:xfrm>
              <a:off x="1906179" y="578069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639" name="TextBox 638"/>
            <p:cNvSpPr txBox="1"/>
            <p:nvPr/>
          </p:nvSpPr>
          <p:spPr>
            <a:xfrm>
              <a:off x="2552588" y="581045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640" name="Group 639"/>
          <p:cNvGrpSpPr/>
          <p:nvPr/>
        </p:nvGrpSpPr>
        <p:grpSpPr>
          <a:xfrm>
            <a:off x="1106242" y="4974492"/>
            <a:ext cx="1033239" cy="984469"/>
            <a:chOff x="1707555" y="7143463"/>
            <a:chExt cx="1156547" cy="1136393"/>
          </a:xfrm>
          <a:solidFill>
            <a:sysClr val="window" lastClr="FFFFFF">
              <a:lumMod val="95000"/>
            </a:sysClr>
          </a:solidFill>
        </p:grpSpPr>
        <p:sp>
          <p:nvSpPr>
            <p:cNvPr id="641" name="Rectangle 640"/>
            <p:cNvSpPr/>
            <p:nvPr/>
          </p:nvSpPr>
          <p:spPr>
            <a:xfrm>
              <a:off x="1719849" y="7143463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2" name="Oval 641"/>
            <p:cNvSpPr/>
            <p:nvPr/>
          </p:nvSpPr>
          <p:spPr>
            <a:xfrm>
              <a:off x="1938784" y="760685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3" name="Oval 642"/>
            <p:cNvSpPr/>
            <p:nvPr/>
          </p:nvSpPr>
          <p:spPr>
            <a:xfrm>
              <a:off x="2030071" y="753617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4" name="Oval 643"/>
            <p:cNvSpPr/>
            <p:nvPr/>
          </p:nvSpPr>
          <p:spPr>
            <a:xfrm>
              <a:off x="2147861" y="729176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5" name="Oval 644"/>
            <p:cNvSpPr/>
            <p:nvPr/>
          </p:nvSpPr>
          <p:spPr>
            <a:xfrm>
              <a:off x="2265651" y="775703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6" name="Oval 645"/>
            <p:cNvSpPr/>
            <p:nvPr/>
          </p:nvSpPr>
          <p:spPr>
            <a:xfrm>
              <a:off x="2186143" y="743310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7" name="Oval 646"/>
            <p:cNvSpPr/>
            <p:nvPr/>
          </p:nvSpPr>
          <p:spPr>
            <a:xfrm>
              <a:off x="2074242" y="78483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Oval 647"/>
            <p:cNvSpPr/>
            <p:nvPr/>
          </p:nvSpPr>
          <p:spPr>
            <a:xfrm>
              <a:off x="2519881" y="788365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Oval 648"/>
            <p:cNvSpPr/>
            <p:nvPr/>
          </p:nvSpPr>
          <p:spPr>
            <a:xfrm>
              <a:off x="2389330" y="7521452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Oval 649"/>
            <p:cNvSpPr/>
            <p:nvPr/>
          </p:nvSpPr>
          <p:spPr>
            <a:xfrm>
              <a:off x="2507121" y="740660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Oval 650"/>
            <p:cNvSpPr/>
            <p:nvPr/>
          </p:nvSpPr>
          <p:spPr>
            <a:xfrm>
              <a:off x="1812159" y="745666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Oval 651"/>
            <p:cNvSpPr/>
            <p:nvPr/>
          </p:nvSpPr>
          <p:spPr>
            <a:xfrm>
              <a:off x="1915226" y="777470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Oval 652"/>
            <p:cNvSpPr/>
            <p:nvPr/>
          </p:nvSpPr>
          <p:spPr>
            <a:xfrm>
              <a:off x="2003568" y="719752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4" name="Oval 653"/>
            <p:cNvSpPr/>
            <p:nvPr/>
          </p:nvSpPr>
          <p:spPr>
            <a:xfrm>
              <a:off x="2283319" y="795138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5" name="Oval 654"/>
            <p:cNvSpPr/>
            <p:nvPr/>
          </p:nvSpPr>
          <p:spPr>
            <a:xfrm>
              <a:off x="2401109" y="785715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6" name="Oval 655"/>
            <p:cNvSpPr/>
            <p:nvPr/>
          </p:nvSpPr>
          <p:spPr>
            <a:xfrm>
              <a:off x="1794491" y="791015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7" name="Oval 656"/>
            <p:cNvSpPr/>
            <p:nvPr/>
          </p:nvSpPr>
          <p:spPr>
            <a:xfrm>
              <a:off x="1791546" y="724170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8" name="Oval 657"/>
            <p:cNvSpPr/>
            <p:nvPr/>
          </p:nvSpPr>
          <p:spPr>
            <a:xfrm>
              <a:off x="1885778" y="7486115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9" name="Oval 658"/>
            <p:cNvSpPr/>
            <p:nvPr/>
          </p:nvSpPr>
          <p:spPr>
            <a:xfrm>
              <a:off x="2150806" y="768930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0" name="Oval 659"/>
            <p:cNvSpPr/>
            <p:nvPr/>
          </p:nvSpPr>
          <p:spPr>
            <a:xfrm>
              <a:off x="2262706" y="7365380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1" name="Oval 660"/>
            <p:cNvSpPr/>
            <p:nvPr/>
          </p:nvSpPr>
          <p:spPr>
            <a:xfrm>
              <a:off x="2312767" y="718378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2" name="Oval 661"/>
            <p:cNvSpPr/>
            <p:nvPr/>
          </p:nvSpPr>
          <p:spPr>
            <a:xfrm>
              <a:off x="2448225" y="7848319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Oval 662"/>
            <p:cNvSpPr/>
            <p:nvPr/>
          </p:nvSpPr>
          <p:spPr>
            <a:xfrm>
              <a:off x="2424667" y="7918993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4" name="Oval 663"/>
            <p:cNvSpPr/>
            <p:nvPr/>
          </p:nvSpPr>
          <p:spPr>
            <a:xfrm>
              <a:off x="2527734" y="780414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Rectangle 664"/>
            <p:cNvSpPr/>
            <p:nvPr/>
          </p:nvSpPr>
          <p:spPr>
            <a:xfrm rot="20049439">
              <a:off x="2122823" y="7269182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665"/>
            <p:cNvSpPr/>
            <p:nvPr/>
          </p:nvSpPr>
          <p:spPr>
            <a:xfrm rot="777781">
              <a:off x="2597438" y="7928151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7" name="Rectangle 666"/>
            <p:cNvSpPr/>
            <p:nvPr/>
          </p:nvSpPr>
          <p:spPr>
            <a:xfrm rot="449205">
              <a:off x="1842309" y="7781375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8" name="Rectangle 667"/>
            <p:cNvSpPr/>
            <p:nvPr/>
          </p:nvSpPr>
          <p:spPr>
            <a:xfrm rot="21384278">
              <a:off x="1770514" y="7226025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9" name="Oval 668"/>
            <p:cNvSpPr/>
            <p:nvPr/>
          </p:nvSpPr>
          <p:spPr>
            <a:xfrm>
              <a:off x="2305656" y="8025637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0" name="Oval 669"/>
            <p:cNvSpPr/>
            <p:nvPr/>
          </p:nvSpPr>
          <p:spPr>
            <a:xfrm>
              <a:off x="2114247" y="8116924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1" name="Oval 670"/>
            <p:cNvSpPr/>
            <p:nvPr/>
          </p:nvSpPr>
          <p:spPr>
            <a:xfrm>
              <a:off x="2190811" y="7957908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2" name="Oval 671"/>
            <p:cNvSpPr/>
            <p:nvPr/>
          </p:nvSpPr>
          <p:spPr>
            <a:xfrm>
              <a:off x="2357186" y="7902336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3" name="Oval 672"/>
            <p:cNvSpPr/>
            <p:nvPr/>
          </p:nvSpPr>
          <p:spPr>
            <a:xfrm>
              <a:off x="2509586" y="81480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4" name="Oval 673"/>
            <p:cNvSpPr/>
            <p:nvPr/>
          </p:nvSpPr>
          <p:spPr>
            <a:xfrm>
              <a:off x="2420051" y="779375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5" name="Oval 674"/>
            <p:cNvSpPr/>
            <p:nvPr/>
          </p:nvSpPr>
          <p:spPr>
            <a:xfrm>
              <a:off x="2757236" y="7500381"/>
              <a:ext cx="35336" cy="35336"/>
            </a:xfrm>
            <a:prstGeom prst="ellipse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6" name="TextBox 675"/>
            <p:cNvSpPr txBox="1"/>
            <p:nvPr/>
          </p:nvSpPr>
          <p:spPr>
            <a:xfrm>
              <a:off x="1707555" y="7156113"/>
              <a:ext cx="34176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 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7" name="TextBox 676"/>
            <p:cNvSpPr txBox="1"/>
            <p:nvPr/>
          </p:nvSpPr>
          <p:spPr>
            <a:xfrm>
              <a:off x="2206571" y="7234174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8" name="TextBox 677"/>
            <p:cNvSpPr txBox="1"/>
            <p:nvPr/>
          </p:nvSpPr>
          <p:spPr>
            <a:xfrm>
              <a:off x="1907993" y="7845499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9" name="TextBox 678"/>
            <p:cNvSpPr txBox="1"/>
            <p:nvPr/>
          </p:nvSpPr>
          <p:spPr>
            <a:xfrm>
              <a:off x="2554402" y="7875264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0" name="Group 679"/>
          <p:cNvGrpSpPr/>
          <p:nvPr/>
        </p:nvGrpSpPr>
        <p:grpSpPr>
          <a:xfrm>
            <a:off x="3441399" y="3268623"/>
            <a:ext cx="1027473" cy="984469"/>
            <a:chOff x="4369510" y="5078656"/>
            <a:chExt cx="1150093" cy="1136393"/>
          </a:xfrm>
          <a:solidFill>
            <a:sysClr val="window" lastClr="FFFFFF">
              <a:lumMod val="95000"/>
            </a:sysClr>
          </a:solidFill>
        </p:grpSpPr>
        <p:sp>
          <p:nvSpPr>
            <p:cNvPr id="681" name="Rectangle 680"/>
            <p:cNvSpPr/>
            <p:nvPr/>
          </p:nvSpPr>
          <p:spPr>
            <a:xfrm>
              <a:off x="4383210" y="5078656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2" name="Rectangle 681"/>
            <p:cNvSpPr/>
            <p:nvPr/>
          </p:nvSpPr>
          <p:spPr>
            <a:xfrm rot="20049439">
              <a:off x="4786184" y="5204375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3" name="Rectangle 682"/>
            <p:cNvSpPr/>
            <p:nvPr/>
          </p:nvSpPr>
          <p:spPr>
            <a:xfrm rot="777781">
              <a:off x="5260799" y="5863344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4" name="Rectangle 683"/>
            <p:cNvSpPr/>
            <p:nvPr/>
          </p:nvSpPr>
          <p:spPr>
            <a:xfrm rot="449205">
              <a:off x="4505670" y="5716568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5" name="Rectangle 684"/>
            <p:cNvSpPr/>
            <p:nvPr/>
          </p:nvSpPr>
          <p:spPr>
            <a:xfrm rot="21384278">
              <a:off x="4433875" y="5161218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6" name="TextBox 685"/>
            <p:cNvSpPr txBox="1"/>
            <p:nvPr/>
          </p:nvSpPr>
          <p:spPr>
            <a:xfrm>
              <a:off x="4369510" y="509588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87" name="TextBox 686"/>
            <p:cNvSpPr txBox="1"/>
            <p:nvPr/>
          </p:nvSpPr>
          <p:spPr>
            <a:xfrm>
              <a:off x="4869932" y="5169367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88" name="TextBox 687"/>
            <p:cNvSpPr txBox="1"/>
            <p:nvPr/>
          </p:nvSpPr>
          <p:spPr>
            <a:xfrm>
              <a:off x="4571354" y="5780692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89" name="TextBox 688"/>
            <p:cNvSpPr txBox="1"/>
            <p:nvPr/>
          </p:nvSpPr>
          <p:spPr>
            <a:xfrm>
              <a:off x="5217763" y="5816553"/>
              <a:ext cx="269626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690" name="Group 689"/>
          <p:cNvGrpSpPr/>
          <p:nvPr/>
        </p:nvGrpSpPr>
        <p:grpSpPr>
          <a:xfrm>
            <a:off x="3444347" y="4968565"/>
            <a:ext cx="1027473" cy="984469"/>
            <a:chOff x="4372810" y="7142718"/>
            <a:chExt cx="1150093" cy="1136393"/>
          </a:xfrm>
          <a:solidFill>
            <a:sysClr val="window" lastClr="FFFFFF">
              <a:lumMod val="95000"/>
            </a:sysClr>
          </a:solidFill>
        </p:grpSpPr>
        <p:sp>
          <p:nvSpPr>
            <p:cNvPr id="691" name="Rectangle 690"/>
            <p:cNvSpPr/>
            <p:nvPr/>
          </p:nvSpPr>
          <p:spPr>
            <a:xfrm>
              <a:off x="4386510" y="7142718"/>
              <a:ext cx="1136393" cy="1136393"/>
            </a:xfrm>
            <a:prstGeom prst="rect">
              <a:avLst/>
            </a:prstGeom>
            <a:grpFill/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2" name="Rectangle 691"/>
            <p:cNvSpPr/>
            <p:nvPr/>
          </p:nvSpPr>
          <p:spPr>
            <a:xfrm rot="20049439">
              <a:off x="4789484" y="7268437"/>
              <a:ext cx="431825" cy="21023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3" name="Rectangle 692"/>
            <p:cNvSpPr/>
            <p:nvPr/>
          </p:nvSpPr>
          <p:spPr>
            <a:xfrm rot="777781">
              <a:off x="5264099" y="7927406"/>
              <a:ext cx="197222" cy="187972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4" name="Rectangle 693"/>
            <p:cNvSpPr/>
            <p:nvPr/>
          </p:nvSpPr>
          <p:spPr>
            <a:xfrm rot="449205">
              <a:off x="4508970" y="7780630"/>
              <a:ext cx="412784" cy="415056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5" name="Rectangle 694"/>
            <p:cNvSpPr/>
            <p:nvPr/>
          </p:nvSpPr>
          <p:spPr>
            <a:xfrm rot="21384278">
              <a:off x="4437175" y="7225280"/>
              <a:ext cx="140329" cy="144287"/>
            </a:xfrm>
            <a:prstGeom prst="rect">
              <a:avLst/>
            </a:prstGeom>
            <a:grp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6" name="TextBox 695"/>
            <p:cNvSpPr txBox="1"/>
            <p:nvPr/>
          </p:nvSpPr>
          <p:spPr>
            <a:xfrm>
              <a:off x="4372810" y="7159945"/>
              <a:ext cx="30970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7" name="TextBox 696"/>
            <p:cNvSpPr txBox="1"/>
            <p:nvPr/>
          </p:nvSpPr>
          <p:spPr>
            <a:xfrm>
              <a:off x="4873232" y="7233429"/>
              <a:ext cx="300082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8" name="TextBox 697"/>
            <p:cNvSpPr txBox="1"/>
            <p:nvPr/>
          </p:nvSpPr>
          <p:spPr>
            <a:xfrm>
              <a:off x="4574654" y="7844754"/>
              <a:ext cx="300082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9" name="TextBox 698"/>
            <p:cNvSpPr txBox="1"/>
            <p:nvPr/>
          </p:nvSpPr>
          <p:spPr>
            <a:xfrm>
              <a:off x="5196089" y="7875264"/>
              <a:ext cx="309700" cy="27699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2" name="Rectangle 731"/>
          <p:cNvSpPr/>
          <p:nvPr/>
        </p:nvSpPr>
        <p:spPr>
          <a:xfrm>
            <a:off x="1031655" y="3175162"/>
            <a:ext cx="1015233" cy="98446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3" name="Oval 732"/>
          <p:cNvSpPr/>
          <p:nvPr/>
        </p:nvSpPr>
        <p:spPr>
          <a:xfrm>
            <a:off x="1227249" y="3576601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4" name="Oval 733"/>
          <p:cNvSpPr/>
          <p:nvPr/>
        </p:nvSpPr>
        <p:spPr>
          <a:xfrm>
            <a:off x="1308803" y="351537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5" name="Oval 734"/>
          <p:cNvSpPr/>
          <p:nvPr/>
        </p:nvSpPr>
        <p:spPr>
          <a:xfrm>
            <a:off x="1414035" y="330363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6" name="Oval 735"/>
          <p:cNvSpPr/>
          <p:nvPr/>
        </p:nvSpPr>
        <p:spPr>
          <a:xfrm>
            <a:off x="1519266" y="370670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7" name="Oval 736"/>
          <p:cNvSpPr/>
          <p:nvPr/>
        </p:nvSpPr>
        <p:spPr>
          <a:xfrm>
            <a:off x="1448235" y="3426088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8" name="Oval 737"/>
          <p:cNvSpPr/>
          <p:nvPr/>
        </p:nvSpPr>
        <p:spPr>
          <a:xfrm>
            <a:off x="1348265" y="3785789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9" name="Oval 738"/>
          <p:cNvSpPr/>
          <p:nvPr/>
        </p:nvSpPr>
        <p:spPr>
          <a:xfrm>
            <a:off x="1746391" y="3816401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0" name="Oval 739"/>
          <p:cNvSpPr/>
          <p:nvPr/>
        </p:nvSpPr>
        <p:spPr>
          <a:xfrm>
            <a:off x="1629759" y="3502620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1" name="Oval 740"/>
          <p:cNvSpPr/>
          <p:nvPr/>
        </p:nvSpPr>
        <p:spPr>
          <a:xfrm>
            <a:off x="1734991" y="3403129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2" name="Oval 741"/>
          <p:cNvSpPr/>
          <p:nvPr/>
        </p:nvSpPr>
        <p:spPr>
          <a:xfrm>
            <a:off x="1114125" y="344649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3" name="Oval 742"/>
          <p:cNvSpPr/>
          <p:nvPr/>
        </p:nvSpPr>
        <p:spPr>
          <a:xfrm>
            <a:off x="1206203" y="3722012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4" name="Oval 743"/>
          <p:cNvSpPr/>
          <p:nvPr/>
        </p:nvSpPr>
        <p:spPr>
          <a:xfrm>
            <a:off x="1285126" y="3222002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5" name="Oval 744"/>
          <p:cNvSpPr/>
          <p:nvPr/>
        </p:nvSpPr>
        <p:spPr>
          <a:xfrm>
            <a:off x="1535051" y="3875077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6" name="Oval 745"/>
          <p:cNvSpPr/>
          <p:nvPr/>
        </p:nvSpPr>
        <p:spPr>
          <a:xfrm>
            <a:off x="1640282" y="3793442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" name="Oval 746"/>
          <p:cNvSpPr/>
          <p:nvPr/>
        </p:nvSpPr>
        <p:spPr>
          <a:xfrm>
            <a:off x="1098340" y="3839361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8" name="Oval 747"/>
          <p:cNvSpPr/>
          <p:nvPr/>
        </p:nvSpPr>
        <p:spPr>
          <a:xfrm>
            <a:off x="1095709" y="3260268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9" name="Oval 748"/>
          <p:cNvSpPr/>
          <p:nvPr/>
        </p:nvSpPr>
        <p:spPr>
          <a:xfrm>
            <a:off x="1179895" y="3472007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0" name="Oval 749"/>
          <p:cNvSpPr/>
          <p:nvPr/>
        </p:nvSpPr>
        <p:spPr>
          <a:xfrm>
            <a:off x="1416666" y="3648031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1" name="Oval 750"/>
          <p:cNvSpPr/>
          <p:nvPr/>
        </p:nvSpPr>
        <p:spPr>
          <a:xfrm>
            <a:off x="1516635" y="3367413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2" name="Oval 751"/>
          <p:cNvSpPr/>
          <p:nvPr/>
        </p:nvSpPr>
        <p:spPr>
          <a:xfrm>
            <a:off x="1561359" y="3210097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3" name="Oval 752"/>
          <p:cNvSpPr/>
          <p:nvPr/>
        </p:nvSpPr>
        <p:spPr>
          <a:xfrm>
            <a:off x="1682375" y="3785789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4" name="Oval 753"/>
          <p:cNvSpPr/>
          <p:nvPr/>
        </p:nvSpPr>
        <p:spPr>
          <a:xfrm>
            <a:off x="1661329" y="3847014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5" name="Oval 754"/>
          <p:cNvSpPr/>
          <p:nvPr/>
        </p:nvSpPr>
        <p:spPr>
          <a:xfrm>
            <a:off x="1753407" y="3747523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6" name="Rectangle 755"/>
          <p:cNvSpPr/>
          <p:nvPr/>
        </p:nvSpPr>
        <p:spPr>
          <a:xfrm rot="777781">
            <a:off x="1815679" y="3854948"/>
            <a:ext cx="176195" cy="162842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7" name="Oval 756"/>
          <p:cNvSpPr/>
          <p:nvPr/>
        </p:nvSpPr>
        <p:spPr>
          <a:xfrm>
            <a:off x="1555006" y="3939401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8" name="Oval 757"/>
          <p:cNvSpPr/>
          <p:nvPr/>
        </p:nvSpPr>
        <p:spPr>
          <a:xfrm>
            <a:off x="1384005" y="4018484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9" name="Oval 758"/>
          <p:cNvSpPr/>
          <p:nvPr/>
        </p:nvSpPr>
        <p:spPr>
          <a:xfrm>
            <a:off x="1452406" y="3880727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0" name="Oval 759"/>
          <p:cNvSpPr/>
          <p:nvPr/>
        </p:nvSpPr>
        <p:spPr>
          <a:xfrm>
            <a:off x="1601042" y="3832584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1" name="Oval 760"/>
          <p:cNvSpPr/>
          <p:nvPr/>
        </p:nvSpPr>
        <p:spPr>
          <a:xfrm>
            <a:off x="1737194" y="404547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2" name="Oval 761"/>
          <p:cNvSpPr/>
          <p:nvPr/>
        </p:nvSpPr>
        <p:spPr>
          <a:xfrm>
            <a:off x="1657205" y="373851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3" name="Oval 762"/>
          <p:cNvSpPr/>
          <p:nvPr/>
        </p:nvSpPr>
        <p:spPr>
          <a:xfrm>
            <a:off x="1958440" y="3484366"/>
            <a:ext cx="31569" cy="30612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4" name="TextBox 763"/>
          <p:cNvSpPr txBox="1"/>
          <p:nvPr/>
        </p:nvSpPr>
        <p:spPr>
          <a:xfrm>
            <a:off x="1774005" y="3824942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grpSp>
        <p:nvGrpSpPr>
          <p:cNvPr id="765" name="Group 764"/>
          <p:cNvGrpSpPr/>
          <p:nvPr/>
        </p:nvGrpSpPr>
        <p:grpSpPr>
          <a:xfrm>
            <a:off x="1022294" y="4879051"/>
            <a:ext cx="1033239" cy="984469"/>
            <a:chOff x="1707555" y="7143463"/>
            <a:chExt cx="1156547" cy="1136393"/>
          </a:xfrm>
        </p:grpSpPr>
        <p:sp>
          <p:nvSpPr>
            <p:cNvPr id="766" name="Rectangle 765"/>
            <p:cNvSpPr/>
            <p:nvPr/>
          </p:nvSpPr>
          <p:spPr>
            <a:xfrm>
              <a:off x="1719849" y="7143463"/>
              <a:ext cx="1136393" cy="113639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7" name="Oval 766"/>
            <p:cNvSpPr/>
            <p:nvPr/>
          </p:nvSpPr>
          <p:spPr>
            <a:xfrm>
              <a:off x="1938784" y="7606850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8" name="Oval 767"/>
            <p:cNvSpPr/>
            <p:nvPr/>
          </p:nvSpPr>
          <p:spPr>
            <a:xfrm>
              <a:off x="2030071" y="753617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9" name="Oval 768"/>
            <p:cNvSpPr/>
            <p:nvPr/>
          </p:nvSpPr>
          <p:spPr>
            <a:xfrm>
              <a:off x="2147861" y="729176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0" name="Oval 769"/>
            <p:cNvSpPr/>
            <p:nvPr/>
          </p:nvSpPr>
          <p:spPr>
            <a:xfrm>
              <a:off x="2265651" y="775703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1" name="Oval 770"/>
            <p:cNvSpPr/>
            <p:nvPr/>
          </p:nvSpPr>
          <p:spPr>
            <a:xfrm>
              <a:off x="2186143" y="743310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2" name="Oval 771"/>
            <p:cNvSpPr/>
            <p:nvPr/>
          </p:nvSpPr>
          <p:spPr>
            <a:xfrm>
              <a:off x="2074242" y="784831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3" name="Oval 772"/>
            <p:cNvSpPr/>
            <p:nvPr/>
          </p:nvSpPr>
          <p:spPr>
            <a:xfrm>
              <a:off x="2519881" y="788365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4" name="Oval 773"/>
            <p:cNvSpPr/>
            <p:nvPr/>
          </p:nvSpPr>
          <p:spPr>
            <a:xfrm>
              <a:off x="2389330" y="7521452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5" name="Oval 774"/>
            <p:cNvSpPr/>
            <p:nvPr/>
          </p:nvSpPr>
          <p:spPr>
            <a:xfrm>
              <a:off x="2507121" y="740660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6" name="Oval 775"/>
            <p:cNvSpPr/>
            <p:nvPr/>
          </p:nvSpPr>
          <p:spPr>
            <a:xfrm>
              <a:off x="1812159" y="745666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7" name="Oval 776"/>
            <p:cNvSpPr/>
            <p:nvPr/>
          </p:nvSpPr>
          <p:spPr>
            <a:xfrm>
              <a:off x="1915226" y="777470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8" name="Oval 777"/>
            <p:cNvSpPr/>
            <p:nvPr/>
          </p:nvSpPr>
          <p:spPr>
            <a:xfrm>
              <a:off x="2003568" y="719752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9" name="Oval 778"/>
            <p:cNvSpPr/>
            <p:nvPr/>
          </p:nvSpPr>
          <p:spPr>
            <a:xfrm>
              <a:off x="2283319" y="795138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0" name="Oval 779"/>
            <p:cNvSpPr/>
            <p:nvPr/>
          </p:nvSpPr>
          <p:spPr>
            <a:xfrm>
              <a:off x="2401109" y="785715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1" name="Oval 780"/>
            <p:cNvSpPr/>
            <p:nvPr/>
          </p:nvSpPr>
          <p:spPr>
            <a:xfrm>
              <a:off x="1794491" y="791015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2" name="Oval 781"/>
            <p:cNvSpPr/>
            <p:nvPr/>
          </p:nvSpPr>
          <p:spPr>
            <a:xfrm>
              <a:off x="1791546" y="7241700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3" name="Oval 782"/>
            <p:cNvSpPr/>
            <p:nvPr/>
          </p:nvSpPr>
          <p:spPr>
            <a:xfrm>
              <a:off x="1885778" y="7486115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4" name="Oval 783"/>
            <p:cNvSpPr/>
            <p:nvPr/>
          </p:nvSpPr>
          <p:spPr>
            <a:xfrm>
              <a:off x="2150806" y="7689303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5" name="Oval 784"/>
            <p:cNvSpPr/>
            <p:nvPr/>
          </p:nvSpPr>
          <p:spPr>
            <a:xfrm>
              <a:off x="2262706" y="7365380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6" name="Oval 785"/>
            <p:cNvSpPr/>
            <p:nvPr/>
          </p:nvSpPr>
          <p:spPr>
            <a:xfrm>
              <a:off x="2312767" y="718378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7" name="Oval 786"/>
            <p:cNvSpPr/>
            <p:nvPr/>
          </p:nvSpPr>
          <p:spPr>
            <a:xfrm>
              <a:off x="2448225" y="7848319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8" name="Oval 787"/>
            <p:cNvSpPr/>
            <p:nvPr/>
          </p:nvSpPr>
          <p:spPr>
            <a:xfrm>
              <a:off x="2424667" y="7918993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9" name="Oval 788"/>
            <p:cNvSpPr/>
            <p:nvPr/>
          </p:nvSpPr>
          <p:spPr>
            <a:xfrm>
              <a:off x="2527734" y="7804148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0" name="Rectangle 789"/>
            <p:cNvSpPr/>
            <p:nvPr/>
          </p:nvSpPr>
          <p:spPr>
            <a:xfrm rot="20049439">
              <a:off x="2122823" y="7269182"/>
              <a:ext cx="431825" cy="210237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1" name="Rectangle 790"/>
            <p:cNvSpPr/>
            <p:nvPr/>
          </p:nvSpPr>
          <p:spPr>
            <a:xfrm rot="777781">
              <a:off x="2597438" y="7928151"/>
              <a:ext cx="197222" cy="187972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2" name="Rectangle 791"/>
            <p:cNvSpPr/>
            <p:nvPr/>
          </p:nvSpPr>
          <p:spPr>
            <a:xfrm rot="449205">
              <a:off x="1842309" y="7781375"/>
              <a:ext cx="412784" cy="415056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3" name="Rectangle 792"/>
            <p:cNvSpPr/>
            <p:nvPr/>
          </p:nvSpPr>
          <p:spPr>
            <a:xfrm rot="21384278">
              <a:off x="1770514" y="7226025"/>
              <a:ext cx="140329" cy="144287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4" name="Oval 793"/>
            <p:cNvSpPr/>
            <p:nvPr/>
          </p:nvSpPr>
          <p:spPr>
            <a:xfrm>
              <a:off x="2305656" y="8025637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5" name="Oval 794"/>
            <p:cNvSpPr/>
            <p:nvPr/>
          </p:nvSpPr>
          <p:spPr>
            <a:xfrm>
              <a:off x="2114247" y="8116924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6" name="Oval 795"/>
            <p:cNvSpPr/>
            <p:nvPr/>
          </p:nvSpPr>
          <p:spPr>
            <a:xfrm>
              <a:off x="2190811" y="7957908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7" name="Oval 796"/>
            <p:cNvSpPr/>
            <p:nvPr/>
          </p:nvSpPr>
          <p:spPr>
            <a:xfrm>
              <a:off x="2357186" y="7902336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8" name="Oval 797"/>
            <p:cNvSpPr/>
            <p:nvPr/>
          </p:nvSpPr>
          <p:spPr>
            <a:xfrm>
              <a:off x="2509586" y="814808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9" name="Oval 798"/>
            <p:cNvSpPr/>
            <p:nvPr/>
          </p:nvSpPr>
          <p:spPr>
            <a:xfrm>
              <a:off x="2420051" y="779375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0" name="Oval 799"/>
            <p:cNvSpPr/>
            <p:nvPr/>
          </p:nvSpPr>
          <p:spPr>
            <a:xfrm>
              <a:off x="2757236" y="7500381"/>
              <a:ext cx="35336" cy="35336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1" name="TextBox 800"/>
            <p:cNvSpPr txBox="1"/>
            <p:nvPr/>
          </p:nvSpPr>
          <p:spPr>
            <a:xfrm>
              <a:off x="1707555" y="7156113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 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2" name="TextBox 801"/>
            <p:cNvSpPr txBox="1"/>
            <p:nvPr/>
          </p:nvSpPr>
          <p:spPr>
            <a:xfrm>
              <a:off x="2206571" y="7234174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3" name="TextBox 802"/>
            <p:cNvSpPr txBox="1"/>
            <p:nvPr/>
          </p:nvSpPr>
          <p:spPr>
            <a:xfrm>
              <a:off x="1907993" y="7845499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4" name="TextBox 803"/>
            <p:cNvSpPr txBox="1"/>
            <p:nvPr/>
          </p:nvSpPr>
          <p:spPr>
            <a:xfrm>
              <a:off x="2554402" y="7875264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05" name="Rectangle 804"/>
          <p:cNvSpPr/>
          <p:nvPr/>
        </p:nvSpPr>
        <p:spPr>
          <a:xfrm>
            <a:off x="3373775" y="3175162"/>
            <a:ext cx="1015233" cy="984469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6" name="Group 805"/>
          <p:cNvGrpSpPr/>
          <p:nvPr/>
        </p:nvGrpSpPr>
        <p:grpSpPr>
          <a:xfrm>
            <a:off x="3364484" y="4878406"/>
            <a:ext cx="1027473" cy="984469"/>
            <a:chOff x="4372810" y="7142718"/>
            <a:chExt cx="1150093" cy="1136393"/>
          </a:xfrm>
        </p:grpSpPr>
        <p:sp>
          <p:nvSpPr>
            <p:cNvPr id="807" name="Rectangle 806"/>
            <p:cNvSpPr/>
            <p:nvPr/>
          </p:nvSpPr>
          <p:spPr>
            <a:xfrm>
              <a:off x="4386510" y="7142718"/>
              <a:ext cx="1136393" cy="113639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8" name="Rectangle 807"/>
            <p:cNvSpPr/>
            <p:nvPr/>
          </p:nvSpPr>
          <p:spPr>
            <a:xfrm rot="20049439">
              <a:off x="4789484" y="7268437"/>
              <a:ext cx="431825" cy="21023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9" name="Rectangle 808"/>
            <p:cNvSpPr/>
            <p:nvPr/>
          </p:nvSpPr>
          <p:spPr>
            <a:xfrm rot="777781">
              <a:off x="5264099" y="7927406"/>
              <a:ext cx="197222" cy="187972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0" name="Rectangle 809"/>
            <p:cNvSpPr/>
            <p:nvPr/>
          </p:nvSpPr>
          <p:spPr>
            <a:xfrm rot="449205">
              <a:off x="4508970" y="7780630"/>
              <a:ext cx="412784" cy="41505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1" name="Rectangle 810"/>
            <p:cNvSpPr/>
            <p:nvPr/>
          </p:nvSpPr>
          <p:spPr>
            <a:xfrm rot="21384278">
              <a:off x="4437175" y="7225280"/>
              <a:ext cx="140329" cy="14428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81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2" name="TextBox 811"/>
            <p:cNvSpPr txBox="1"/>
            <p:nvPr/>
          </p:nvSpPr>
          <p:spPr>
            <a:xfrm>
              <a:off x="4372810" y="7159945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3" name="TextBox 812"/>
            <p:cNvSpPr txBox="1"/>
            <p:nvPr/>
          </p:nvSpPr>
          <p:spPr>
            <a:xfrm>
              <a:off x="4873232" y="7233429"/>
              <a:ext cx="300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4" name="TextBox 813"/>
            <p:cNvSpPr txBox="1"/>
            <p:nvPr/>
          </p:nvSpPr>
          <p:spPr>
            <a:xfrm>
              <a:off x="4574654" y="7844754"/>
              <a:ext cx="30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✓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5" name="TextBox 814"/>
            <p:cNvSpPr txBox="1"/>
            <p:nvPr/>
          </p:nvSpPr>
          <p:spPr>
            <a:xfrm>
              <a:off x="5196089" y="7875264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✗</a:t>
              </a: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19" name="Rectangle 818"/>
          <p:cNvSpPr/>
          <p:nvPr/>
        </p:nvSpPr>
        <p:spPr>
          <a:xfrm rot="777781">
            <a:off x="1723500" y="3327328"/>
            <a:ext cx="176195" cy="162842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" name="Rectangle 819"/>
          <p:cNvSpPr/>
          <p:nvPr/>
        </p:nvSpPr>
        <p:spPr>
          <a:xfrm rot="777781">
            <a:off x="1159635" y="3475024"/>
            <a:ext cx="176195" cy="162842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1" name="Rectangle 820"/>
          <p:cNvSpPr/>
          <p:nvPr/>
        </p:nvSpPr>
        <p:spPr>
          <a:xfrm rot="777781">
            <a:off x="1612394" y="3711327"/>
            <a:ext cx="176195" cy="162842"/>
          </a:xfrm>
          <a:prstGeom prst="rect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2" name="Rectangle 821"/>
          <p:cNvSpPr/>
          <p:nvPr/>
        </p:nvSpPr>
        <p:spPr>
          <a:xfrm rot="777781">
            <a:off x="4142330" y="3850423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3" name="Rectangle 822"/>
          <p:cNvSpPr/>
          <p:nvPr/>
        </p:nvSpPr>
        <p:spPr>
          <a:xfrm rot="777781">
            <a:off x="4050150" y="3322803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4" name="Rectangle 823"/>
          <p:cNvSpPr/>
          <p:nvPr/>
        </p:nvSpPr>
        <p:spPr>
          <a:xfrm rot="777781">
            <a:off x="3486286" y="3470499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5" name="Rectangle 824"/>
          <p:cNvSpPr/>
          <p:nvPr/>
        </p:nvSpPr>
        <p:spPr>
          <a:xfrm rot="777781">
            <a:off x="3939045" y="3706803"/>
            <a:ext cx="176195" cy="162842"/>
          </a:xfrm>
          <a:prstGeom prst="rect">
            <a:avLst/>
          </a:prstGeom>
          <a:solidFill>
            <a:srgbClr val="E7E6E6">
              <a:lumMod val="90000"/>
            </a:srgbClr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7514" tIns="33757" rIns="67514" bIns="337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81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6" name="TextBox 825"/>
          <p:cNvSpPr txBox="1"/>
          <p:nvPr/>
        </p:nvSpPr>
        <p:spPr>
          <a:xfrm>
            <a:off x="1690114" y="3281166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27" name="TextBox 826"/>
          <p:cNvSpPr txBox="1"/>
          <p:nvPr/>
        </p:nvSpPr>
        <p:spPr>
          <a:xfrm>
            <a:off x="1125541" y="3416405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28" name="TextBox 827"/>
          <p:cNvSpPr txBox="1"/>
          <p:nvPr/>
        </p:nvSpPr>
        <p:spPr>
          <a:xfrm>
            <a:off x="1593590" y="3673664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9" name="TextBox 828"/>
          <p:cNvSpPr txBox="1"/>
          <p:nvPr/>
        </p:nvSpPr>
        <p:spPr>
          <a:xfrm>
            <a:off x="4108466" y="3825392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30" name="TextBox 829"/>
          <p:cNvSpPr txBox="1"/>
          <p:nvPr/>
        </p:nvSpPr>
        <p:spPr>
          <a:xfrm>
            <a:off x="4024576" y="3281616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31" name="TextBox 830"/>
          <p:cNvSpPr txBox="1"/>
          <p:nvPr/>
        </p:nvSpPr>
        <p:spPr>
          <a:xfrm>
            <a:off x="3460003" y="3416854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32" name="TextBox 831"/>
          <p:cNvSpPr txBox="1"/>
          <p:nvPr/>
        </p:nvSpPr>
        <p:spPr>
          <a:xfrm>
            <a:off x="3928052" y="3674113"/>
            <a:ext cx="240879" cy="2399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2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478314" y="1808883"/>
                <a:ext cx="3124200" cy="921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Bin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omial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Pois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son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314" y="1808883"/>
                <a:ext cx="3124200" cy="9217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377418" y="1302979"/>
                <a:ext cx="1767308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18" y="1302979"/>
                <a:ext cx="1767308" cy="391646"/>
              </a:xfrm>
              <a:prstGeom prst="rect">
                <a:avLst/>
              </a:prstGeom>
              <a:blipFill rotWithShape="0"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342222" y="1806083"/>
                <a:ext cx="3498219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logit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𝑓𝑟𝑜𝑠𝑡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𝑓𝑟𝑜𝑠𝑡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222" y="1806083"/>
                <a:ext cx="3498219" cy="391646"/>
              </a:xfrm>
              <a:prstGeom prst="rect">
                <a:avLst/>
              </a:prstGeom>
              <a:blipFill rotWithShape="0"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961256" y="3055441"/>
                <a:ext cx="4572000" cy="89947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smtClean="0"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Bin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omial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256" y="3055441"/>
                <a:ext cx="4572000" cy="8994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438923" y="5119511"/>
                <a:ext cx="4572000" cy="91307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dirty="0" smtClean="0">
                    <a:latin typeface="Times New Roman" panose="02020603050405020304" pitchFamily="18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 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Bern</m:t>
                      </m:r>
                      <m:r>
                        <m:rPr>
                          <m:sty m:val="p"/>
                        </m:rPr>
                        <a:rPr lang="en-US" b="0" i="0" smtClean="0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oulli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(1−(1−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𝑜𝑐𝑐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Arial" panose="020B0604020202020204" pitchFamily="34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Arial" panose="020B060402020202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ffectLst/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923" y="5119511"/>
                <a:ext cx="4572000" cy="9130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817677" y="3146646"/>
            <a:ext cx="378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Count observations: N-mixture model</a:t>
            </a:r>
            <a:endParaRPr lang="en-US" b="1" dirty="0"/>
          </a:p>
        </p:txBody>
      </p:sp>
      <p:sp>
        <p:nvSpPr>
          <p:cNvPr id="834" name="TextBox 833"/>
          <p:cNvSpPr txBox="1"/>
          <p:nvPr/>
        </p:nvSpPr>
        <p:spPr>
          <a:xfrm>
            <a:off x="2392605" y="915352"/>
            <a:ext cx="536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State model: </a:t>
            </a:r>
            <a:r>
              <a:rPr lang="en-US" b="1" dirty="0" smtClean="0"/>
              <a:t>True abundance = Survival </a:t>
            </a:r>
            <a:r>
              <a:rPr lang="en-US" b="1" dirty="0" smtClean="0"/>
              <a:t>+ Recruitment</a:t>
            </a:r>
            <a:endParaRPr lang="en-US" b="1" dirty="0"/>
          </a:p>
        </p:txBody>
      </p:sp>
      <p:sp>
        <p:nvSpPr>
          <p:cNvPr id="837" name="TextBox 836"/>
          <p:cNvSpPr txBox="1"/>
          <p:nvPr/>
        </p:nvSpPr>
        <p:spPr>
          <a:xfrm>
            <a:off x="4817677" y="5135297"/>
            <a:ext cx="2623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Species list observations: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557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7" grpId="0"/>
      <p:bldP spid="8" grpId="0"/>
      <p:bldP spid="834" grpId="0"/>
      <p:bldP spid="8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Initial results for </a:t>
            </a:r>
            <a:r>
              <a:rPr lang="en-US" i="1" dirty="0" err="1" smtClean="0"/>
              <a:t>Cettia</a:t>
            </a:r>
            <a:r>
              <a:rPr lang="en-US" i="1" dirty="0" smtClean="0"/>
              <a:t> </a:t>
            </a:r>
            <a:r>
              <a:rPr lang="en-US" i="1" dirty="0" err="1" smtClean="0"/>
              <a:t>cetti</a:t>
            </a:r>
            <a:endParaRPr lang="en-US" i="1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8313" y="3638550"/>
            <a:ext cx="8280400" cy="3603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0"/>
          <a:stretch/>
        </p:blipFill>
        <p:spPr>
          <a:xfrm>
            <a:off x="0" y="1676400"/>
            <a:ext cx="9144000" cy="2424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140" y="3810593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current BBS model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8600" y="3824405"/>
            <a:ext cx="165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BBS state-space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3827963"/>
            <a:ext cx="301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Integrated state-space models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1824446"/>
            <a:ext cx="23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weather-driven survival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81701" y="1815199"/>
            <a:ext cx="196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y</a:t>
            </a:r>
            <a:r>
              <a:rPr lang="en-US" dirty="0" smtClean="0">
                <a:solidFill>
                  <a:schemeClr val="accent4"/>
                </a:solidFill>
              </a:rPr>
              <a:t>ear-effect survival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6144" y="4495800"/>
            <a:ext cx="8763000" cy="1059717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big </a:t>
            </a:r>
            <a:r>
              <a:rPr lang="en-US" sz="2400" dirty="0"/>
              <a:t>improvement in precision for </a:t>
            </a:r>
            <a:r>
              <a:rPr lang="en-US" sz="2400" b="1" dirty="0"/>
              <a:t>abundance</a:t>
            </a:r>
            <a:r>
              <a:rPr lang="en-US" sz="2400" dirty="0"/>
              <a:t> </a:t>
            </a:r>
            <a:r>
              <a:rPr lang="en-US" sz="2400" b="1" dirty="0"/>
              <a:t>trend</a:t>
            </a:r>
            <a:r>
              <a:rPr lang="en-US" sz="2400" dirty="0"/>
              <a:t> </a:t>
            </a:r>
            <a:endParaRPr lang="en-US" sz="24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good </a:t>
            </a:r>
            <a:r>
              <a:rPr lang="en-US" sz="2400" dirty="0" smtClean="0"/>
              <a:t>agreement with data from Rare Breeding Birds </a:t>
            </a:r>
            <a:r>
              <a:rPr lang="en-US" sz="2400" dirty="0" smtClean="0"/>
              <a:t>Panel</a:t>
            </a:r>
            <a:endParaRPr lang="en-US" sz="24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computational </a:t>
            </a:r>
            <a:r>
              <a:rPr lang="en-US" sz="2400" dirty="0"/>
              <a:t>effort </a:t>
            </a:r>
            <a:r>
              <a:rPr lang="en-US" sz="2400" dirty="0" smtClean="0"/>
              <a:t>is high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t</a:t>
            </a:r>
            <a:r>
              <a:rPr lang="en-US" sz="2000" dirty="0" smtClean="0"/>
              <a:t>oo high</a:t>
            </a:r>
            <a:r>
              <a:rPr lang="en-US" sz="2000" dirty="0" smtClean="0"/>
              <a:t> </a:t>
            </a:r>
            <a:r>
              <a:rPr lang="en-US" sz="2000" dirty="0"/>
              <a:t>for </a:t>
            </a:r>
            <a:r>
              <a:rPr lang="en-US" sz="2000" dirty="0" smtClean="0"/>
              <a:t>routine UK-scale applications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b</a:t>
            </a:r>
            <a:r>
              <a:rPr lang="en-US" sz="2000" dirty="0" smtClean="0"/>
              <a:t>ut country-level joint trends are in reach</a:t>
            </a:r>
            <a:endParaRPr lang="en-US" dirty="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601662" y="6553200"/>
            <a:ext cx="8389938" cy="2301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Boersch-Supan et al. in prep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3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9" b="8399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Tipling</a:t>
            </a:r>
            <a:r>
              <a:rPr lang="en-US" dirty="0" smtClean="0"/>
              <a:t> / BTO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This analysis was only possible with the dedication of the thousands of </a:t>
            </a:r>
            <a:r>
              <a:rPr lang="en-US" b="1" dirty="0" smtClean="0"/>
              <a:t>BBS volunteers</a:t>
            </a:r>
            <a:r>
              <a:rPr lang="en-US" dirty="0" smtClean="0"/>
              <a:t> and </a:t>
            </a:r>
            <a:r>
              <a:rPr lang="en-US" b="1" dirty="0" err="1" smtClean="0"/>
              <a:t>BirdTrack</a:t>
            </a:r>
            <a:r>
              <a:rPr lang="en-US" b="1" dirty="0" smtClean="0"/>
              <a:t> users</a:t>
            </a:r>
            <a:r>
              <a:rPr lang="en-US" dirty="0" smtClean="0"/>
              <a:t>, the </a:t>
            </a:r>
            <a:r>
              <a:rPr lang="en-US" b="1" dirty="0" smtClean="0"/>
              <a:t>contributors to the </a:t>
            </a:r>
            <a:r>
              <a:rPr lang="en-US" b="1" dirty="0" err="1" smtClean="0"/>
              <a:t>BirdTrack</a:t>
            </a:r>
            <a:r>
              <a:rPr lang="en-US" b="1" dirty="0" smtClean="0"/>
              <a:t> Appeal</a:t>
            </a:r>
            <a:r>
              <a:rPr lang="en-US" dirty="0" smtClean="0"/>
              <a:t>, and the </a:t>
            </a:r>
            <a:r>
              <a:rPr lang="en-US" b="1" dirty="0" smtClean="0"/>
              <a:t>survey partners</a:t>
            </a:r>
            <a:r>
              <a:rPr lang="en-US" dirty="0" smtClean="0"/>
              <a:t>. Computations were conducted on </a:t>
            </a:r>
            <a:r>
              <a:rPr lang="en-US" b="1" dirty="0" smtClean="0"/>
              <a:t>NERC</a:t>
            </a:r>
            <a:r>
              <a:rPr lang="en-US" dirty="0" smtClean="0"/>
              <a:t>’s JASMIN data analysis platform. </a:t>
            </a:r>
            <a:endParaRPr lang="en-US" dirty="0"/>
          </a:p>
        </p:txBody>
      </p:sp>
      <p:sp>
        <p:nvSpPr>
          <p:cNvPr id="5" name="SmartArt Placeholder 4"/>
          <p:cNvSpPr>
            <a:spLocks noGrp="1"/>
          </p:cNvSpPr>
          <p:nvPr>
            <p:ph type="dgm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24633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  <a:p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6200" y="1412776"/>
            <a:ext cx="8915400" cy="48965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BBS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Abundance trends: maximum annual count per site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Occurrence trends: detection-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nondetection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based on max. 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err="1" smtClean="0">
                <a:solidFill>
                  <a:schemeClr val="accent5">
                    <a:lumMod val="50000"/>
                  </a:schemeClr>
                </a:solidFill>
              </a:rPr>
              <a:t>BirdTrack</a:t>
            </a:r>
            <a:endParaRPr lang="en-GB" sz="24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species detection-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nondetection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complete, timed lists with a 1km grid reference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recorded in BBS survey window (April – June)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Locations with &lt;2 lists removed for trend calculation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GB" baseline="-25000" dirty="0" err="1" smtClean="0">
                <a:solidFill>
                  <a:schemeClr val="accent5">
                    <a:lumMod val="50000"/>
                  </a:schemeClr>
                </a:solidFill>
              </a:rPr>
              <a:t>lists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 = 321,901; </a:t>
            </a:r>
            <a:r>
              <a:rPr lang="en-GB" dirty="0" err="1" smtClean="0">
                <a:solidFill>
                  <a:schemeClr val="accent5">
                    <a:lumMod val="50000"/>
                  </a:schemeClr>
                </a:solidFill>
              </a:rPr>
              <a:t>n</a:t>
            </a:r>
            <a:r>
              <a:rPr lang="en-GB" baseline="-25000" dirty="0" err="1" smtClean="0">
                <a:solidFill>
                  <a:schemeClr val="accent5">
                    <a:lumMod val="50000"/>
                  </a:schemeClr>
                </a:solidFill>
              </a:rPr>
              <a:t>locations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 = 22568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Analysis timeframe: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2005 – 2016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Species set: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141 species that are reasonably covered by BBS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Boersch-Supan et al. submitted</a:t>
            </a:r>
          </a:p>
        </p:txBody>
      </p:sp>
    </p:spTree>
    <p:extLst>
      <p:ext uri="{BB962C8B-B14F-4D97-AF65-F5344CB8AC3E}">
        <p14:creationId xmlns:p14="http://schemas.microsoft.com/office/powerpoint/2010/main" val="77686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6800" y="1412776"/>
            <a:ext cx="8229600" cy="48965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Breeding Bird Survey (BBS) </a:t>
            </a:r>
            <a:endParaRPr lang="en-GB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strict count protocol of all birds encountered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line transects, distance sampling, known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survey effort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randomized site 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selection, high coverage (1.66% of UK!)</a:t>
            </a: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800100" lvl="1" indent="-342900">
              <a:buFont typeface="Wingdings"/>
              <a:buChar char="à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Big data (25 years, &gt;4000 sites)</a:t>
            </a:r>
            <a:endParaRPr lang="en-GB" sz="2400" dirty="0">
              <a:solidFill>
                <a:schemeClr val="accent5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     (</a:t>
            </a:r>
            <a:r>
              <a:rPr lang="en-GB" sz="2000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but not big enough for many species of conservation concern)</a:t>
            </a:r>
            <a:endParaRPr lang="en-GB" sz="2400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err="1" smtClean="0">
                <a:solidFill>
                  <a:schemeClr val="accent5">
                    <a:lumMod val="50000"/>
                  </a:schemeClr>
                </a:solidFill>
              </a:rPr>
              <a:t>BirdTrack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(and similar schemes)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complete listing optional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counting optional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effort recording optional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5">
                    <a:lumMod val="50000"/>
                  </a:schemeClr>
                </a:solidFill>
              </a:rPr>
              <a:t>sites self-selected</a:t>
            </a:r>
          </a:p>
          <a:p>
            <a:pPr marL="800100" lvl="1" indent="-342900">
              <a:buFont typeface="Wingdings"/>
              <a:buChar char="à"/>
            </a:pP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  <a:sym typeface="Wingdings" panose="05000000000000000000" pitchFamily="2" charset="2"/>
              </a:rPr>
              <a:t>Bigger data (currently ~15k sites, ~100k lists per year)</a:t>
            </a:r>
            <a:endParaRPr lang="en-GB" sz="24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GB" sz="24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do we count UK breeding birds?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876"/>
            <a:ext cx="1024128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" y="3904159"/>
            <a:ext cx="1127331" cy="112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Crested Tit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Pied Flycatcher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9" t="11667" b="11100"/>
          <a:stretch/>
        </p:blipFill>
        <p:spPr>
          <a:xfrm>
            <a:off x="380999" y="1752600"/>
            <a:ext cx="3879529" cy="44958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0" t="10711" b="10593"/>
          <a:stretch/>
        </p:blipFill>
        <p:spPr>
          <a:xfrm>
            <a:off x="4751526" y="1717273"/>
            <a:ext cx="3782873" cy="4531128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0" y="260350"/>
            <a:ext cx="7848600" cy="585788"/>
          </a:xfrm>
        </p:spPr>
        <p:txBody>
          <a:bodyPr/>
          <a:lstStyle/>
          <a:p>
            <a:r>
              <a:rPr lang="en-US" spc="-150" dirty="0" smtClean="0">
                <a:latin typeface="FontAwesome" pitchFamily="2" charset="0"/>
              </a:rPr>
              <a:t> </a:t>
            </a:r>
            <a:r>
              <a:rPr lang="en-US" spc="-150" dirty="0" err="1" smtClean="0"/>
              <a:t>BirdTrack</a:t>
            </a:r>
            <a:r>
              <a:rPr lang="en-US" spc="-150" dirty="0" smtClean="0"/>
              <a:t> has c. 10x more records </a:t>
            </a:r>
            <a:r>
              <a:rPr lang="en-US" spc="-150" dirty="0" smtClean="0"/>
              <a:t>across space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20415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alibri Light" panose="020F0302020204030204" pitchFamily="34" charset="0"/>
              </a:rPr>
              <a:t>No BBS trend reported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accent5">
                    <a:lumMod val="50000"/>
                  </a:schemeClr>
                </a:solidFill>
              </a:rPr>
              <a:t>BirdTrack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captures species in many more places than the 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BBS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57201" y="1772818"/>
            <a:ext cx="7320586" cy="4575365"/>
            <a:chOff x="179512" y="1464107"/>
            <a:chExt cx="8225377" cy="5140859"/>
          </a:xfrm>
        </p:grpSpPr>
        <p:pic>
          <p:nvPicPr>
            <p:cNvPr id="7" name="Content Placeholder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464107"/>
              <a:ext cx="8225377" cy="514085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944089" y="4115571"/>
              <a:ext cx="2460800" cy="449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GB" sz="2000" b="1" dirty="0" err="1" smtClean="0">
                  <a:solidFill>
                    <a:srgbClr val="215968"/>
                  </a:solidFill>
                  <a:latin typeface="Calibri Light" panose="020F0302020204030204" pitchFamily="34" charset="0"/>
                </a:rPr>
                <a:t>BirdTrack</a:t>
              </a:r>
              <a:r>
                <a:rPr lang="en-GB" sz="2000" b="1" dirty="0" smtClean="0">
                  <a:solidFill>
                    <a:srgbClr val="215968"/>
                  </a:solidFill>
                  <a:latin typeface="Calibri Light" panose="020F0302020204030204" pitchFamily="34" charset="0"/>
                </a:rPr>
                <a:t> locations</a:t>
              </a:r>
              <a:endParaRPr lang="en-GB" sz="2000" b="1" dirty="0">
                <a:solidFill>
                  <a:srgbClr val="215968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76140" y="3028994"/>
              <a:ext cx="1883595" cy="4495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GB" sz="2000" b="1" dirty="0" smtClean="0">
                  <a:solidFill>
                    <a:srgbClr val="E46C0A"/>
                  </a:solidFill>
                  <a:latin typeface="Calibri Light" panose="020F0302020204030204" pitchFamily="34" charset="0"/>
                </a:rPr>
                <a:t>BBS locations</a:t>
              </a:r>
              <a:endParaRPr lang="en-GB" sz="2000" b="1" dirty="0">
                <a:solidFill>
                  <a:srgbClr val="E46C0A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34743" y="1507029"/>
              <a:ext cx="3060183" cy="79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GB" sz="2000" b="1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BBS sample size reporting threshold</a:t>
              </a:r>
              <a:endParaRPr lang="en-GB" sz="2000" b="1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1" name="Arc 10"/>
            <p:cNvSpPr/>
            <p:nvPr/>
          </p:nvSpPr>
          <p:spPr>
            <a:xfrm flipV="1">
              <a:off x="2313535" y="1544271"/>
              <a:ext cx="1721208" cy="672546"/>
            </a:xfrm>
            <a:prstGeom prst="arc">
              <a:avLst>
                <a:gd name="adj1" fmla="val 12592465"/>
                <a:gd name="adj2" fmla="val 23835"/>
              </a:avLst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914400" y="5029200"/>
            <a:ext cx="6753225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14400" y="5029200"/>
            <a:ext cx="6863387" cy="888843"/>
          </a:xfrm>
          <a:prstGeom prst="rect">
            <a:avLst/>
          </a:prstGeom>
          <a:solidFill>
            <a:schemeClr val="accent6">
              <a:lumMod val="20000"/>
              <a:lumOff val="80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34000" y="5087046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libri Light" panose="020F0302020204030204" pitchFamily="34" charset="0"/>
              </a:rPr>
              <a:t>No BBS trend reported </a:t>
            </a:r>
          </a:p>
          <a:p>
            <a:r>
              <a:rPr lang="en-US" sz="1600" dirty="0" smtClean="0">
                <a:latin typeface="Calibri Light" panose="020F0302020204030204" pitchFamily="34" charset="0"/>
              </a:rPr>
              <a:t>e.g. Lesser Spotted Woodpecker, Nightingale,</a:t>
            </a:r>
          </a:p>
          <a:p>
            <a:r>
              <a:rPr lang="en-US" sz="1600" dirty="0" smtClean="0">
                <a:latin typeface="Calibri Light" panose="020F0302020204030204" pitchFamily="34" charset="0"/>
              </a:rPr>
              <a:t>Hen Harrier, Pied Flycatcher, Woodcock</a:t>
            </a:r>
            <a:endParaRPr lang="en-US" sz="1600" dirty="0">
              <a:latin typeface="Calibri Light" panose="020F0302020204030204" pitchFamily="34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0" y="260350"/>
            <a:ext cx="7848600" cy="5857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pc="-150" dirty="0">
                <a:latin typeface="FontAwesome" pitchFamily="2" charset="0"/>
              </a:rPr>
              <a:t> </a:t>
            </a:r>
            <a:r>
              <a:rPr lang="en-US" spc="-150" dirty="0" err="1" smtClean="0"/>
              <a:t>BirdTrack</a:t>
            </a:r>
            <a:r>
              <a:rPr lang="en-US" spc="-150" dirty="0" smtClean="0"/>
              <a:t> has c. 10x more records </a:t>
            </a:r>
            <a:r>
              <a:rPr lang="en-US" spc="-150" dirty="0" smtClean="0"/>
              <a:t>across space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3332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177595"/>
            <a:ext cx="8207375" cy="504825"/>
          </a:xfrm>
        </p:spPr>
        <p:txBody>
          <a:bodyPr/>
          <a:lstStyle/>
          <a:p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Common species are less likely to be counted by </a:t>
            </a:r>
            <a:r>
              <a:rPr lang="en-GB" dirty="0" err="1">
                <a:solidFill>
                  <a:schemeClr val="accent5">
                    <a:lumMod val="50000"/>
                  </a:schemeClr>
                </a:solidFill>
              </a:rPr>
              <a:t>BirdTrack</a:t>
            </a:r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users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latin typeface="FontAwesome" pitchFamily="2" charset="0"/>
              </a:rPr>
              <a:t> </a:t>
            </a:r>
            <a:r>
              <a:rPr lang="en-US" dirty="0" err="1" smtClean="0"/>
              <a:t>BirdTrack</a:t>
            </a:r>
            <a:r>
              <a:rPr lang="en-US" dirty="0" smtClean="0"/>
              <a:t> users don’t count all species</a:t>
            </a:r>
            <a:endParaRPr lang="en-US" dirty="0"/>
          </a:p>
        </p:txBody>
      </p:sp>
      <p:pic>
        <p:nvPicPr>
          <p:cNvPr id="14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3"/>
          <a:stretch/>
        </p:blipFill>
        <p:spPr>
          <a:xfrm>
            <a:off x="1018984" y="1697343"/>
            <a:ext cx="6853619" cy="49476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981200" y="4800600"/>
            <a:ext cx="172425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accent5">
                    <a:lumMod val="50000"/>
                  </a:schemeClr>
                </a:solidFill>
              </a:rPr>
              <a:t>No BBS trends </a:t>
            </a:r>
          </a:p>
          <a:p>
            <a:r>
              <a:rPr lang="en-GB" sz="2000" b="1" dirty="0" smtClean="0">
                <a:solidFill>
                  <a:schemeClr val="accent5">
                    <a:lumMod val="50000"/>
                  </a:schemeClr>
                </a:solidFill>
              </a:rPr>
              <a:t>available</a:t>
            </a:r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05600" y="2345551"/>
            <a:ext cx="1368152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E46C0A"/>
                </a:solidFill>
              </a:rPr>
              <a:t>BBS trends </a:t>
            </a:r>
          </a:p>
          <a:p>
            <a:r>
              <a:rPr lang="en-GB" sz="2000" b="1" dirty="0" smtClean="0">
                <a:solidFill>
                  <a:srgbClr val="E46C0A"/>
                </a:solidFill>
              </a:rPr>
              <a:t>available</a:t>
            </a:r>
            <a:endParaRPr lang="en-GB" sz="2000" b="1" dirty="0">
              <a:solidFill>
                <a:srgbClr val="E46C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26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FontAwesome" pitchFamily="2" charset="0"/>
              </a:rPr>
              <a:t> </a:t>
            </a:r>
            <a:r>
              <a:rPr lang="en-US" dirty="0" smtClean="0"/>
              <a:t>Most </a:t>
            </a:r>
            <a:r>
              <a:rPr lang="en-US" dirty="0" err="1" smtClean="0"/>
              <a:t>BirdTrack</a:t>
            </a:r>
            <a:r>
              <a:rPr lang="en-US" dirty="0" smtClean="0"/>
              <a:t> sites are one-offs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" r="1"/>
          <a:stretch/>
        </p:blipFill>
        <p:spPr>
          <a:xfrm>
            <a:off x="1295400" y="2574575"/>
            <a:ext cx="6156920" cy="42511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7881" y="1264870"/>
            <a:ext cx="799288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Most </a:t>
            </a:r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BirdTrack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sites are rarely revisited, a few </a:t>
            </a:r>
            <a:r>
              <a:rPr lang="en-GB" sz="2400" b="1" dirty="0" smtClean="0">
                <a:solidFill>
                  <a:schemeClr val="accent5">
                    <a:lumMod val="50000"/>
                  </a:schemeClr>
                </a:solidFill>
              </a:rPr>
              <a:t>very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often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20437" y="5021428"/>
            <a:ext cx="2723563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BTO Headquarters</a:t>
            </a:r>
            <a:endParaRPr lang="en-GB" sz="2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Arc 11"/>
          <p:cNvSpPr/>
          <p:nvPr/>
        </p:nvSpPr>
        <p:spPr>
          <a:xfrm rot="5400000" flipH="1" flipV="1">
            <a:off x="6103118" y="5671565"/>
            <a:ext cx="1531875" cy="631711"/>
          </a:xfrm>
          <a:prstGeom prst="arc">
            <a:avLst>
              <a:gd name="adj1" fmla="val 15788576"/>
              <a:gd name="adj2" fmla="val 20520826"/>
            </a:avLst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57400" y="2922276"/>
            <a:ext cx="2190112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 err="1" smtClean="0">
                <a:solidFill>
                  <a:srgbClr val="215968"/>
                </a:solidFill>
                <a:latin typeface="Calibri Light" panose="020F0302020204030204" pitchFamily="34" charset="0"/>
              </a:rPr>
              <a:t>BirdTrack</a:t>
            </a:r>
            <a:r>
              <a:rPr lang="en-GB" sz="2000" b="1" dirty="0" smtClean="0">
                <a:solidFill>
                  <a:srgbClr val="215968"/>
                </a:solidFill>
                <a:latin typeface="Calibri Light" panose="020F0302020204030204" pitchFamily="34" charset="0"/>
              </a:rPr>
              <a:t> locations</a:t>
            </a:r>
            <a:endParaRPr lang="en-GB" sz="2000" b="1" dirty="0">
              <a:solidFill>
                <a:srgbClr val="215968"/>
              </a:solidFill>
              <a:latin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09412" y="5525792"/>
            <a:ext cx="1676400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rgbClr val="E46C0A"/>
                </a:solidFill>
                <a:latin typeface="Calibri Light" panose="020F0302020204030204" pitchFamily="34" charset="0"/>
              </a:rPr>
              <a:t>BBS locations</a:t>
            </a:r>
            <a:endParaRPr lang="en-GB" sz="2000" b="1" dirty="0">
              <a:solidFill>
                <a:srgbClr val="E46C0A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4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260350"/>
            <a:ext cx="7439025" cy="585788"/>
          </a:xfrm>
        </p:spPr>
        <p:txBody>
          <a:bodyPr/>
          <a:lstStyle/>
          <a:p>
            <a:r>
              <a:rPr lang="en-US" dirty="0">
                <a:latin typeface="FontAwesome" pitchFamily="2" charset="0"/>
              </a:rPr>
              <a:t> </a:t>
            </a:r>
            <a:r>
              <a:rPr lang="en-US" dirty="0" err="1" smtClean="0"/>
              <a:t>BirdTrack</a:t>
            </a:r>
            <a:r>
              <a:rPr lang="en-US" dirty="0" smtClean="0"/>
              <a:t> sites are not randomly selected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Johnston et al. in review</a:t>
            </a:r>
            <a:endParaRPr lang="en-US" dirty="0"/>
          </a:p>
        </p:txBody>
      </p:sp>
      <p:pic>
        <p:nvPicPr>
          <p:cNvPr id="5" name="Picture 4" descr="Macintosh HD:Users:ali:Documents:PROJECTS:2016_BirdTrack_Bias_Trends:Paper1:Figures for paper:prob_sampling:glasgow_cluster1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" y="2209800"/>
            <a:ext cx="8686801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BirdTrack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sites are biased towards urban areas, coasts, reserves</a:t>
            </a:r>
          </a:p>
        </p:txBody>
      </p:sp>
    </p:spTree>
    <p:extLst>
      <p:ext uri="{BB962C8B-B14F-4D97-AF65-F5344CB8AC3E}">
        <p14:creationId xmlns:p14="http://schemas.microsoft.com/office/powerpoint/2010/main" val="37215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905000"/>
            <a:ext cx="9144000" cy="4572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FontAwesome" pitchFamily="2" charset="0"/>
              </a:rPr>
              <a:t> </a:t>
            </a:r>
            <a:r>
              <a:rPr lang="en-US" dirty="0" smtClean="0"/>
              <a:t>Site selection bias is non-stationary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Boersch-Supan et al. in prep.</a:t>
            </a:r>
            <a:endParaRPr lang="en-US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506413" y="1295400"/>
            <a:ext cx="8229600" cy="461665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ysClr val="windowText" lastClr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ysClr val="windowText" lastClr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ysClr val="windowText" lastClr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ysClr val="windowText" lastClr="0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 smtClean="0">
                <a:solidFill>
                  <a:schemeClr val="accent5">
                    <a:lumMod val="50000"/>
                  </a:schemeClr>
                </a:solidFill>
              </a:rPr>
              <a:t>BirdTrack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spatial bias is </a:t>
            </a:r>
            <a:r>
              <a:rPr lang="en-GB" sz="2400" i="1" dirty="0" smtClean="0">
                <a:solidFill>
                  <a:schemeClr val="accent5">
                    <a:lumMod val="50000"/>
                  </a:schemeClr>
                </a:solidFill>
              </a:rPr>
              <a:t>increasingly</a:t>
            </a:r>
            <a:r>
              <a:rPr lang="en-GB" sz="2400" dirty="0" smtClean="0">
                <a:solidFill>
                  <a:schemeClr val="accent5">
                    <a:lumMod val="50000"/>
                  </a:schemeClr>
                </a:solidFill>
              </a:rPr>
              <a:t> urban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905000"/>
            <a:ext cx="116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BirdTrack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0600" y="1905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BBS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07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01754" y="1143000"/>
            <a:ext cx="7005933" cy="4896544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i="1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do we integrate these data?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6" y="1324459"/>
            <a:ext cx="7529208" cy="3276600"/>
          </a:xfrm>
          <a:prstGeom prst="rect">
            <a:avLst/>
          </a:prstGeom>
        </p:spPr>
      </p:pic>
      <p:sp>
        <p:nvSpPr>
          <p:cNvPr id="137" name="Text Placeholder 3"/>
          <p:cNvSpPr txBox="1">
            <a:spLocks/>
          </p:cNvSpPr>
          <p:nvPr/>
        </p:nvSpPr>
        <p:spPr>
          <a:xfrm>
            <a:off x="250825" y="6439173"/>
            <a:ext cx="8389938" cy="2301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Isaacs et al. in revision at TREE, see also Miller et al. 2019 MEE, </a:t>
            </a:r>
            <a:r>
              <a:rPr lang="en-GB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Zipkin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 2019 Ecology, </a:t>
            </a:r>
            <a:r>
              <a:rPr lang="en-GB" sz="11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Pacifici</a:t>
            </a:r>
            <a:r>
              <a:rPr lang="en-GB" sz="11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2019 Ecology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9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TO theme">
  <a:themeElements>
    <a:clrScheme name="BTO">
      <a:dk1>
        <a:sysClr val="windowText" lastClr="000000"/>
      </a:dk1>
      <a:lt1>
        <a:srgbClr val="FFFFFF"/>
      </a:lt1>
      <a:dk2>
        <a:srgbClr val="DE7900"/>
      </a:dk2>
      <a:lt2>
        <a:srgbClr val="D8DDC1"/>
      </a:lt2>
      <a:accent1>
        <a:srgbClr val="00AAE2"/>
      </a:accent1>
      <a:accent2>
        <a:srgbClr val="CD3B16"/>
      </a:accent2>
      <a:accent3>
        <a:srgbClr val="B9C63C"/>
      </a:accent3>
      <a:accent4>
        <a:srgbClr val="A2559D"/>
      </a:accent4>
      <a:accent5>
        <a:srgbClr val="6A971F"/>
      </a:accent5>
      <a:accent6>
        <a:srgbClr val="DE7900"/>
      </a:accent6>
      <a:hlink>
        <a:srgbClr val="A2559D"/>
      </a:hlink>
      <a:folHlink>
        <a:srgbClr val="A2559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bto_powerpoint_template_orange_standard</Template>
  <TotalTime>16420</TotalTime>
  <Words>748</Words>
  <Application>Microsoft Office PowerPoint</Application>
  <PresentationFormat>On-screen Show (4:3)</PresentationFormat>
  <Paragraphs>230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Calibri</vt:lpstr>
      <vt:lpstr>Cambria Math</vt:lpstr>
      <vt:lpstr>FontAwesome</vt:lpstr>
      <vt:lpstr>Roboto</vt:lpstr>
      <vt:lpstr>Times New Roman</vt:lpstr>
      <vt:lpstr>Calibri Light</vt:lpstr>
      <vt:lpstr>Arial</vt:lpstr>
      <vt:lpstr>Wingdings</vt:lpstr>
      <vt:lpstr>BTO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 Boersch-Supan</dc:creator>
  <cp:lastModifiedBy>Philipp Boersch-Supan</cp:lastModifiedBy>
  <cp:revision>76</cp:revision>
  <dcterms:created xsi:type="dcterms:W3CDTF">2019-04-06T16:32:03Z</dcterms:created>
  <dcterms:modified xsi:type="dcterms:W3CDTF">2019-07-08T23:19:22Z</dcterms:modified>
</cp:coreProperties>
</file>